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Обувь и кожгалантерея</c:v>
                </c:pt>
                <c:pt idx="1">
                  <c:v>Швейные изделия</c:v>
                </c:pt>
                <c:pt idx="2">
                  <c:v>Мебельные товары</c:v>
                </c:pt>
                <c:pt idx="3">
                  <c:v>Сложная бытовая техника</c:v>
                </c:pt>
                <c:pt idx="4">
                  <c:v>Товары бытового назначения</c:v>
                </c:pt>
                <c:pt idx="5">
                  <c:v>Строительные товары</c:v>
                </c:pt>
                <c:pt idx="6">
                  <c:v>Автотранспорт</c:v>
                </c:pt>
                <c:pt idx="7">
                  <c:v>Услуги химчисток </c:v>
                </c:pt>
                <c:pt idx="8">
                  <c:v>Услуги ЖКХ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705</c:v>
                </c:pt>
                <c:pt idx="1">
                  <c:v>415</c:v>
                </c:pt>
                <c:pt idx="2">
                  <c:v>85</c:v>
                </c:pt>
                <c:pt idx="3">
                  <c:v>104</c:v>
                </c:pt>
                <c:pt idx="4">
                  <c:v>42</c:v>
                </c:pt>
                <c:pt idx="5">
                  <c:v>65</c:v>
                </c:pt>
                <c:pt idx="6">
                  <c:v>48</c:v>
                </c:pt>
                <c:pt idx="7">
                  <c:v>77</c:v>
                </c:pt>
                <c:pt idx="8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5F-4387-8D0F-7C7B3B70F6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120264"/>
        <c:axId val="460128464"/>
      </c:barChart>
      <c:catAx>
        <c:axId val="46012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128464"/>
        <c:crosses val="autoZero"/>
        <c:auto val="1"/>
        <c:lblAlgn val="ctr"/>
        <c:lblOffset val="100"/>
        <c:noMultiLvlLbl val="0"/>
      </c:catAx>
      <c:valAx>
        <c:axId val="46012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12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0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15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9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81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5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2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4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2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9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8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8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7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8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6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8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083C-28A7-4537-8273-BCE36672F43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5AE456-B756-420F-98BF-CCA577A82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44137"/>
            <a:ext cx="7766936" cy="2390503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Новые направления и задачи потребительской экспертизы             в Санкт-Петербурге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4022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Президент Ассоциации «Выбор потребителя»,          директор Фонда «Центр независимой потребительской экспертизы», к.т.н.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КОЗЬЯКОВА ЕЛЕНА БОРИСОВНА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1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714260"/>
            <a:ext cx="8791303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8854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Традиционные направления деятельности организации в сфере  защиты прав потребителей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2730137"/>
            <a:ext cx="8596668" cy="3513909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Проведение консультаций по качеству товаров и услуг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Проведение экспертизы качества товаров и услуг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Сравнительное тестирование товаров и услуг с целью информирования потребителей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Оценка конкурентоспособности потребительских товаров и услуг на потребительском рынке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Подготовка экспертов для региональных общественных организаций, НКО, структурных подразделений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Роспотребнадзора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Объемы обращений за проведением экспертизы по основным группам товаров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181899"/>
              </p:ext>
            </p:extLst>
          </p:nvPr>
        </p:nvGraphicFramePr>
        <p:xfrm>
          <a:off x="914401" y="1930400"/>
          <a:ext cx="8359602" cy="415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1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57199"/>
            <a:ext cx="7766936" cy="1959429"/>
          </a:xfrm>
        </p:spPr>
        <p:txBody>
          <a:bodyPr/>
          <a:lstStyle/>
          <a:p>
            <a:pPr algn="ctr"/>
            <a:r>
              <a:rPr lang="ru-RU" sz="4000" dirty="0" smtClean="0"/>
              <a:t>Волонтерский центр по организации и проведению потребительской экспертизы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769327"/>
            <a:ext cx="7766936" cy="312202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Участие в проведении сравнительного тестирования товаров; </a:t>
            </a:r>
          </a:p>
          <a:p>
            <a:pPr algn="l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Участие в исследованиях маркировки товаров</a:t>
            </a:r>
          </a:p>
          <a:p>
            <a:pPr algn="l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Проведение товароведческой экспертизы новых товаров, появляющихся на потребительском рынке</a:t>
            </a:r>
          </a:p>
          <a:p>
            <a:pPr algn="l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Оценка качества услуг торговли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9817"/>
            <a:ext cx="8596667" cy="586605"/>
          </a:xfrm>
        </p:spPr>
        <p:txBody>
          <a:bodyPr/>
          <a:lstStyle/>
          <a:p>
            <a:pPr algn="ctr"/>
            <a:r>
              <a:rPr lang="ru-RU" dirty="0"/>
              <a:t>Проведение испытаний посуды из нержавеющей стали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869" b="20869"/>
          <a:stretch>
            <a:fillRect/>
          </a:stretch>
        </p:blipFill>
        <p:spPr>
          <a:xfrm>
            <a:off x="690776" y="851105"/>
            <a:ext cx="3521176" cy="236560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076453"/>
            <a:ext cx="8596667" cy="1481101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Из 12-ти закупленных образцов кастрюль только 2 образца соответствовали всем требованиям стандартов, включая показатели безопасности</a:t>
            </a:r>
            <a:r>
              <a:rPr lang="ru-RU" sz="1600" dirty="0"/>
              <a:t>.  </a:t>
            </a:r>
          </a:p>
          <a:p>
            <a:pPr algn="ctr"/>
            <a:r>
              <a:rPr lang="ru-RU" sz="1600" dirty="0"/>
              <a:t>Выявлены нарушения по показателям: стойкость к коррозии, химический состав сплава металлов, толщина </a:t>
            </a:r>
            <a:r>
              <a:rPr lang="ru-RU" sz="1600" dirty="0" err="1"/>
              <a:t>теплораспределительного</a:t>
            </a:r>
            <a:r>
              <a:rPr lang="ru-RU" sz="1600" dirty="0"/>
              <a:t> слоя, внешние дефекты корпуса (вмятины, пузыри, трещины)</a:t>
            </a:r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382164"/>
            <a:ext cx="3548060" cy="1271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312" y="851105"/>
            <a:ext cx="2523903" cy="1933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575" y="810971"/>
            <a:ext cx="2400807" cy="1933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311" y="3048705"/>
            <a:ext cx="2523903" cy="18985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003" y="3048089"/>
            <a:ext cx="2451950" cy="19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15228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Испытания фольги алюминиевой бытовой в рулонах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258" y="654332"/>
            <a:ext cx="4315687" cy="32645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037806"/>
            <a:ext cx="3854528" cy="4585063"/>
          </a:xfrm>
        </p:spPr>
        <p:txBody>
          <a:bodyPr>
            <a:noAutofit/>
          </a:bodyPr>
          <a:lstStyle/>
          <a:p>
            <a:r>
              <a:rPr lang="ru-RU" sz="1600" dirty="0" smtClean="0"/>
              <a:t>Из 26-ти проверенных наименований фольги только 10 образцов соответствуют заявленным в маркировке геометрическим параметрам. </a:t>
            </a:r>
          </a:p>
          <a:p>
            <a:r>
              <a:rPr lang="ru-RU" sz="1600" dirty="0" smtClean="0"/>
              <a:t>По ключевому параметру – длине фольги – отклонения обнаружены у 15-ти марок, при этом в некоторых случаях оно превышает 50% от заявленного показателя. </a:t>
            </a:r>
          </a:p>
          <a:p>
            <a:r>
              <a:rPr lang="ru-RU" sz="1600" dirty="0" smtClean="0"/>
              <a:t>По подсчетам экспертов из-за несоответствия данных маркировки о геометрических параметрах фольги фактическим значения потребители ежегодно недополучают более 25 </a:t>
            </a:r>
            <a:r>
              <a:rPr lang="ru-RU" sz="1600" dirty="0" err="1" smtClean="0"/>
              <a:t>тыс.км</a:t>
            </a:r>
            <a:r>
              <a:rPr lang="ru-RU" sz="1600" dirty="0" smtClean="0"/>
              <a:t> или 180 тонн фольги на сумму более 138 млн. рублей.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258" y="4176105"/>
            <a:ext cx="4315687" cy="24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00446"/>
            <a:ext cx="8505855" cy="60089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Испытания электрических систем нагревания табака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6296" y="1358537"/>
            <a:ext cx="4753222" cy="290594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358537"/>
            <a:ext cx="3854528" cy="5107577"/>
          </a:xfrm>
        </p:spPr>
        <p:txBody>
          <a:bodyPr/>
          <a:lstStyle/>
          <a:p>
            <a:r>
              <a:rPr lang="ru-RU" sz="1800" dirty="0" smtClean="0"/>
              <a:t>При помощи волонтеров проведено исследование потребительского мнения о новом товаре (опрошено более 100 пользователей). В результате опроса, в том числе, были выявлены основные потребительские опасения относительно данного товара. </a:t>
            </a:r>
          </a:p>
          <a:p>
            <a:endParaRPr lang="ru-RU" sz="1800" dirty="0"/>
          </a:p>
          <a:p>
            <a:r>
              <a:rPr lang="ru-RU" sz="1800" dirty="0" smtClean="0"/>
              <a:t>Было исследовано более 200 единиц электрических систем нагревания табака – только в 2% случаев было выявлено наличие производственных дефектов.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92" y="4332092"/>
            <a:ext cx="2076655" cy="21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6571"/>
            <a:ext cx="8662609" cy="1058091"/>
          </a:xfrm>
        </p:spPr>
        <p:txBody>
          <a:bodyPr>
            <a:normAutofit/>
          </a:bodyPr>
          <a:lstStyle/>
          <a:p>
            <a:r>
              <a:rPr lang="ru-RU" dirty="0" smtClean="0"/>
              <a:t>Создан и функционирует  Волонтерский центр, объединяющий профессионально подготовленных волонтеров, способных проводить любые социально значимые исследования потребительского рынка. 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91415"/>
            <a:ext cx="5566712" cy="483291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7371" y="1591414"/>
            <a:ext cx="2821578" cy="414318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Количество посетителей, обратившихся за информационно-консультационной поддержкой по потребительской тематике на сайт организации превысило 30 000 человек.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Ежегодно количество посетителей сайтов организаций – членов Ассоциации «Выбор потребителя» возрастает на 20%.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6" y="1113369"/>
            <a:ext cx="8169066" cy="45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176</TotalTime>
  <Words>366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Новые направления и задачи потребительской экспертизы             в Санкт-Петербурге</vt:lpstr>
      <vt:lpstr>Традиционные направления деятельности организации в сфере  защиты прав потребителей</vt:lpstr>
      <vt:lpstr>Объемы обращений за проведением экспертизы по основным группам товаров</vt:lpstr>
      <vt:lpstr>Волонтерский центр по организации и проведению потребительской экспертизы</vt:lpstr>
      <vt:lpstr>Проведение испытаний посуды из нержавеющей стали</vt:lpstr>
      <vt:lpstr>Испытания фольги алюминиевой бытовой в рулонах</vt:lpstr>
      <vt:lpstr>Испытания электрических систем нагревания табака</vt:lpstr>
      <vt:lpstr>Создан и функционирует  Волонтерский центр, объединяющий профессионально подготовленных волонтеров, способных проводить любые социально значимые исследования потребительского рынка. 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направления и задачи потребительской экспертизы             в Санкт-Петербурге</dc:title>
  <dc:creator>Sirotkina Alla</dc:creator>
  <cp:lastModifiedBy>Sirotkina Alla</cp:lastModifiedBy>
  <cp:revision>15</cp:revision>
  <dcterms:created xsi:type="dcterms:W3CDTF">2022-09-19T11:32:42Z</dcterms:created>
  <dcterms:modified xsi:type="dcterms:W3CDTF">2022-09-19T14:28:43Z</dcterms:modified>
</cp:coreProperties>
</file>