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9" r:id="rId1"/>
  </p:sldMasterIdLst>
  <p:notesMasterIdLst>
    <p:notesMasterId r:id="rId22"/>
  </p:notesMasterIdLst>
  <p:sldIdLst>
    <p:sldId id="256" r:id="rId2"/>
    <p:sldId id="358" r:id="rId3"/>
    <p:sldId id="367" r:id="rId4"/>
    <p:sldId id="368" r:id="rId5"/>
    <p:sldId id="369" r:id="rId6"/>
    <p:sldId id="370" r:id="rId7"/>
    <p:sldId id="355" r:id="rId8"/>
    <p:sldId id="356" r:id="rId9"/>
    <p:sldId id="357" r:id="rId10"/>
    <p:sldId id="335" r:id="rId11"/>
    <p:sldId id="286" r:id="rId12"/>
    <p:sldId id="360" r:id="rId13"/>
    <p:sldId id="361" r:id="rId14"/>
    <p:sldId id="362" r:id="rId15"/>
    <p:sldId id="364" r:id="rId16"/>
    <p:sldId id="363" r:id="rId17"/>
    <p:sldId id="329" r:id="rId18"/>
    <p:sldId id="333" r:id="rId19"/>
    <p:sldId id="365" r:id="rId20"/>
    <p:sldId id="281" r:id="rId21"/>
  </p:sldIdLst>
  <p:sldSz cx="9144000" cy="6858000" type="screen4x3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C56D3AA-7283-4368-B987-A6AFEEDB3A93}">
          <p14:sldIdLst>
            <p14:sldId id="256"/>
            <p14:sldId id="358"/>
            <p14:sldId id="367"/>
            <p14:sldId id="368"/>
            <p14:sldId id="369"/>
            <p14:sldId id="370"/>
            <p14:sldId id="355"/>
            <p14:sldId id="356"/>
            <p14:sldId id="357"/>
            <p14:sldId id="335"/>
            <p14:sldId id="286"/>
            <p14:sldId id="360"/>
            <p14:sldId id="361"/>
            <p14:sldId id="362"/>
            <p14:sldId id="364"/>
            <p14:sldId id="363"/>
            <p14:sldId id="329"/>
            <p14:sldId id="333"/>
            <p14:sldId id="365"/>
            <p14:sldId id="28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87" autoAdjust="0"/>
    <p:restoredTop sz="64621" autoAdjust="0"/>
  </p:normalViewPr>
  <p:slideViewPr>
    <p:cSldViewPr>
      <p:cViewPr>
        <p:scale>
          <a:sx n="100" d="100"/>
          <a:sy n="100" d="100"/>
        </p:scale>
        <p:origin x="-1140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BD088-CD5A-4F6D-8267-251B7E39ECDB}" type="datetimeFigureOut">
              <a:rPr lang="ru-RU" smtClean="0"/>
              <a:t>27.09.2022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993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407"/>
            <a:ext cx="2946400" cy="4942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F5676-F7E1-4B56-9F29-65F36941D0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904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CBC32E2-1814-481C-9E74-8480614278B8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CBC32E2-1814-481C-9E74-8480614278B8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CBC32E2-1814-481C-9E74-8480614278B8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CBC32E2-1814-481C-9E74-8480614278B8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CBC32E2-1814-481C-9E74-8480614278B8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CBC32E2-1814-481C-9E74-8480614278B8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CBC32E2-1814-481C-9E74-8480614278B8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CBC32E2-1814-481C-9E74-8480614278B8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CBC32E2-1814-481C-9E74-8480614278B8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CBC32E2-1814-481C-9E74-8480614278B8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lnSpc>
                <a:spcPct val="100000"/>
              </a:lnSpc>
            </a:pPr>
            <a:fld id="{1CBC32E2-1814-481C-9E74-8480614278B8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>
              <a:lnSpc>
                <a:spcPct val="100000"/>
              </a:lnSpc>
            </a:pPr>
            <a:fld id="{26CC6FAD-C685-45AB-98AD-20D6663AA6C6}" type="slidenum">
              <a:rPr lang="ru-RU" sz="1000" b="0" strike="noStrike" spc="-1" smtClean="0">
                <a:solidFill>
                  <a:srgbClr val="A7A49A"/>
                </a:solidFill>
                <a:latin typeface="Arial"/>
              </a:rPr>
              <a:pPr algn="r">
                <a:lnSpc>
                  <a:spcPct val="100000"/>
                </a:lnSpc>
              </a:pPr>
              <a:t>‹#›</a:t>
            </a:fld>
            <a:endParaRPr lang="ru-RU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Picture 1"/>
          <p:cNvPicPr/>
          <p:nvPr/>
        </p:nvPicPr>
        <p:blipFill>
          <a:blip r:embed="rId2" cstate="print"/>
          <a:stretch/>
        </p:blipFill>
        <p:spPr>
          <a:xfrm>
            <a:off x="749160" y="469800"/>
            <a:ext cx="7784640" cy="1236240"/>
          </a:xfrm>
          <a:prstGeom prst="rect">
            <a:avLst/>
          </a:prstGeom>
          <a:ln w="9525">
            <a:noFill/>
          </a:ln>
        </p:spPr>
      </p:pic>
      <p:sp>
        <p:nvSpPr>
          <p:cNvPr id="133" name="CustomShape 1"/>
          <p:cNvSpPr/>
          <p:nvPr/>
        </p:nvSpPr>
        <p:spPr>
          <a:xfrm>
            <a:off x="725400" y="1865160"/>
            <a:ext cx="7884720" cy="401760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7160" rIns="45720" bIns="47160">
            <a:noAutofit/>
          </a:bodyPr>
          <a:lstStyle/>
          <a:p>
            <a:pPr algn="ctr"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2400" b="1" spc="-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/>
          </a:p>
          <a:p>
            <a:pPr algn="ctr"/>
            <a:r>
              <a:rPr lang="ru-RU" sz="3200" b="1" i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  <a:p>
            <a:pPr algn="ctr"/>
            <a:r>
              <a:rPr lang="ru-RU" sz="3200" b="1" i="1" spc="-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правонарушений </a:t>
            </a:r>
            <a:r>
              <a:rPr lang="ru-RU" sz="3200" b="1" i="1" spc="-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основной механизм обеспечения прав потребителей при предоставлении жилищно-коммунальных услуг</a:t>
            </a:r>
            <a:r>
              <a:rPr lang="ru-RU" sz="32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ctr"/>
            <a:r>
              <a:rPr lang="ru-RU" sz="3200" b="1" spc="-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4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3200" b="0" strike="noStrike" spc="-1" dirty="0">
              <a:latin typeface="Arial"/>
            </a:endParaRPr>
          </a:p>
        </p:txBody>
      </p:sp>
      <p:pic>
        <p:nvPicPr>
          <p:cNvPr id="134" name="Picture 3"/>
          <p:cNvPicPr/>
          <p:nvPr/>
        </p:nvPicPr>
        <p:blipFill>
          <a:blip r:embed="rId3" cstate="print"/>
          <a:stretch/>
        </p:blipFill>
        <p:spPr>
          <a:xfrm>
            <a:off x="4211640" y="476280"/>
            <a:ext cx="526680" cy="612360"/>
          </a:xfrm>
          <a:prstGeom prst="rect">
            <a:avLst/>
          </a:prstGeom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/>
          <p:cNvSpPr/>
          <p:nvPr/>
        </p:nvSpPr>
        <p:spPr>
          <a:xfrm>
            <a:off x="539640" y="949370"/>
            <a:ext cx="8064000" cy="39865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Arial"/>
              </a:rPr>
              <a:t>	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026" name="Picture 2" descr="C:\Users\Borovik_AV\Desktop\Программ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2"/>
          <a:stretch/>
        </p:blipFill>
        <p:spPr bwMode="auto">
          <a:xfrm>
            <a:off x="251520" y="984375"/>
            <a:ext cx="8712968" cy="5036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061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8647200" y="6408720"/>
            <a:ext cx="366480" cy="36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7160" rIns="90000" bIns="4716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3E4D335-42C7-497F-8736-B3500CF806CE}" type="slidenum">
              <a:rPr lang="ru-RU" sz="1000" b="0" strike="noStrike" spc="-1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ru-RU" sz="1000" b="0" strike="noStrike" spc="-1">
              <a:latin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1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87824" y="3501008"/>
            <a:ext cx="6025856" cy="504056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77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53" y="620688"/>
            <a:ext cx="880302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18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94" y="260648"/>
            <a:ext cx="8712968" cy="5731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129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34" y="548680"/>
            <a:ext cx="8911998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0462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2892"/>
            <a:ext cx="6343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916832"/>
            <a:ext cx="4984870" cy="25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C:\Users\Borovik_AV\Desktop\t_-1973122118_bod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50" y="1911896"/>
            <a:ext cx="3778112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58" y="4648545"/>
            <a:ext cx="8640000" cy="50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0770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2677"/>
            <a:ext cx="8064896" cy="6599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0752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CustomShape 1"/>
          <p:cNvSpPr/>
          <p:nvPr/>
        </p:nvSpPr>
        <p:spPr>
          <a:xfrm>
            <a:off x="8647200" y="6408720"/>
            <a:ext cx="366480" cy="364680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7160" rIns="90000" bIns="4716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3E4D335-42C7-497F-8736-B3500CF806CE}" type="slidenum">
              <a:rPr lang="ru-RU" sz="1000" b="0" strike="noStrike" spc="-1">
                <a:solidFill>
                  <a:srgbClr val="000000"/>
                </a:solidFill>
                <a:latin typeface="Lucida Sans Unicode"/>
              </a:rPr>
              <a:pPr algn="r">
                <a:lnSpc>
                  <a:spcPct val="10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ru-RU" sz="1000" b="0" strike="noStrike" spc="-1">
              <a:latin typeface="Arial"/>
            </a:endParaRPr>
          </a:p>
        </p:txBody>
      </p:sp>
      <p:sp>
        <p:nvSpPr>
          <p:cNvPr id="19" name="CustomShape 2"/>
          <p:cNvSpPr/>
          <p:nvPr/>
        </p:nvSpPr>
        <p:spPr>
          <a:xfrm>
            <a:off x="478815" y="1124744"/>
            <a:ext cx="8064000" cy="1321985"/>
          </a:xfrm>
          <a:prstGeom prst="rect">
            <a:avLst/>
          </a:prstGeom>
          <a:noFill/>
          <a:ln w="9525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 indent="457200"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результатах проведения профилактических визитов вносятся  в ФГИС «Единый реестр контрольных (надзорных) мероприятий».</a:t>
            </a:r>
            <a:r>
              <a:rPr lang="ru-RU" sz="2000" dirty="0">
                <a:solidFill>
                  <a:srgbClr val="FF0000"/>
                </a:solidFill>
              </a:rPr>
              <a:t> </a:t>
            </a:r>
          </a:p>
          <a:p>
            <a:pPr indent="457200"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2892"/>
            <a:ext cx="6343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Borovik_AV\Desktop\Безымянны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" y="2238375"/>
            <a:ext cx="8963296" cy="36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14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9319"/>
            <a:ext cx="3028916" cy="66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83968" y="246415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Профилактические визиты можно сравнить с таким контрольно-надзорным мероприятием, как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инспекторский визит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23.09.2022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проведено</a:t>
            </a:r>
          </a:p>
          <a:p>
            <a:pPr algn="ctr"/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инспекторских </a:t>
            </a:r>
            <a:r>
              <a:rPr lang="ru-RU" sz="20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визита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есть меньше, чем профилактических визитов.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04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539552" y="404664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36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при проведении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профилактических визитов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2413338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контроля (подконтрольное лицо не понимает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 мероприятия);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боязнь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привлечения к административной ответственности по результатам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профвизита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нежелание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раскрывать проблемы перед лицом, проводящим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профвизит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7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Виды контроля и надзора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ГЖИ СПб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0316" y="1556792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лицензионный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отношении юридических лиц и индивидуальных предпринимателей, осуществляющих управление многоквартирными домами на основании лицензии на осуществление предпринимательской деятельности по управлению многоквартирными домами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57908" y="3140968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региональный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государственный жилищный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надзор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04317" y="3545642"/>
            <a:ext cx="8013576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статистики:</a:t>
            </a: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За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год Инспекцией было проведены 4 481 проверки в отношении юридических лиц и индивидуальных предпринимателей, граждан и органов государственной власти (в 2020 году – 3 978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2021 г. было рассмотрено 803 протокола об административных правонарушениях.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привлечено 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административной ответственности 615 юридических лица и 161 должностных лица, а также 27 физических лиц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Выдано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2 071 предписания. Средний процент исполнения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предписаний составляет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95,8%.</a:t>
            </a:r>
          </a:p>
        </p:txBody>
      </p:sp>
    </p:spTree>
    <p:extLst>
      <p:ext uri="{BB962C8B-B14F-4D97-AF65-F5344CB8AC3E}">
        <p14:creationId xmlns:p14="http://schemas.microsoft.com/office/powerpoint/2010/main" val="3204652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468360" y="2276640"/>
            <a:ext cx="8227800" cy="11412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latin typeface="Verdana"/>
              </a:rPr>
              <a:t>Спасибо за внимание!</a:t>
            </a:r>
            <a:endParaRPr lang="ru-RU" sz="36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72.rospotrebnadzor.ru/upload/medialibrary/e66/e668d76895fc8838545e80af7ba319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219465" cy="3108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1" y="3861048"/>
            <a:ext cx="8219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жалобы на услуги ЖКХ составляют примерно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всех обращений на нарушение прав потребителей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1493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32656"/>
            <a:ext cx="8229600" cy="648072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Права потребителей в сфере ЖКХ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2105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5085184"/>
            <a:ext cx="82105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к правам потребителей необходимо отнести 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услугу по расчету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платы за коммунальные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услуги (предоставление правильно рассчитанной квитанции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таких обращений граждан составляет примерно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 тыс.</a:t>
            </a:r>
            <a:endParaRPr lang="ru-RU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178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</a:t>
            </a:r>
            <a:r>
              <a:rPr kumimoji="0" lang="ru-RU" sz="32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проактивного</a:t>
            </a:r>
            <a:r>
              <a:rPr kumimoji="0" lang="ru-RU" sz="32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предупреждения прав потребителей в сфере ЖКХ</a:t>
            </a:r>
            <a:r>
              <a:rPr kumimoji="0" lang="ru-RU" sz="4000" b="1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1772816"/>
            <a:ext cx="4896544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потребителей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10197" y="4365104"/>
            <a:ext cx="486605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Нормы ПП № 354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979712" y="2996952"/>
            <a:ext cx="489654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обязательных требований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1254716" y="2079140"/>
            <a:ext cx="731520" cy="293403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195736" y="5517232"/>
            <a:ext cx="4896544" cy="914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6876256" y="3356992"/>
            <a:ext cx="731520" cy="26174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>
            <a:stCxn id="4" idx="2"/>
            <a:endCxn id="6" idx="0"/>
          </p:cNvCxnSpPr>
          <p:nvPr/>
        </p:nvCxnSpPr>
        <p:spPr>
          <a:xfrm>
            <a:off x="4427984" y="2687216"/>
            <a:ext cx="0" cy="309736"/>
          </a:xfrm>
          <a:prstGeom prst="straightConnector1">
            <a:avLst/>
          </a:prstGeom>
          <a:ln w="38100" cmpd="sng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5" idx="0"/>
          </p:cNvCxnSpPr>
          <p:nvPr/>
        </p:nvCxnSpPr>
        <p:spPr>
          <a:xfrm>
            <a:off x="4443226" y="3911352"/>
            <a:ext cx="1" cy="453752"/>
          </a:xfrm>
          <a:prstGeom prst="straightConnector1">
            <a:avLst/>
          </a:prstGeom>
          <a:ln w="38100" cmpd="sng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411599" y="5253582"/>
            <a:ext cx="0" cy="263650"/>
          </a:xfrm>
          <a:prstGeom prst="straightConnector1">
            <a:avLst/>
          </a:prstGeom>
          <a:ln w="38100" cmpd="sng">
            <a:bevel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 rot="16200000">
            <a:off x="-150476" y="3276600"/>
            <a:ext cx="1771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</a:t>
            </a:r>
          </a:p>
        </p:txBody>
      </p:sp>
      <p:sp>
        <p:nvSpPr>
          <p:cNvPr id="23" name="Прямоугольник 22"/>
          <p:cNvSpPr/>
          <p:nvPr/>
        </p:nvSpPr>
        <p:spPr>
          <a:xfrm rot="16200000">
            <a:off x="7724228" y="4481046"/>
            <a:ext cx="689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КНД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114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32656"/>
            <a:ext cx="8229600" cy="864096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профилактики нарушений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397675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профилактики нарушений – отделить </a:t>
            </a:r>
            <a:r>
              <a:rPr lang="ru-RU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несознательное нарушение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обязательных требований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их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намеренного нарушения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Несознательное нарушение обязательных требований необходимо </a:t>
            </a:r>
            <a:r>
              <a:rPr lang="ru-RU" sz="20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предупреждать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24944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несознательного нарушения обязательных требований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сложность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нормативно-правовой базы (в том числе ее неясность);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изменение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законодательства;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опыта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(в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ошибки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нехватка кадров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материальных ресурсов;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форс-мажорные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обстоятельства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приведшие к нарушению обязательных требований.</a:t>
            </a:r>
          </a:p>
        </p:txBody>
      </p:sp>
    </p:spTree>
    <p:extLst>
      <p:ext uri="{BB962C8B-B14F-4D97-AF65-F5344CB8AC3E}">
        <p14:creationId xmlns:p14="http://schemas.microsoft.com/office/powerpoint/2010/main" val="1996114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95393"/>
            <a:ext cx="8657159" cy="393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036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26" y="980728"/>
            <a:ext cx="8784976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32892"/>
            <a:ext cx="63436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7805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95536" y="332656"/>
            <a:ext cx="8229600" cy="1143000"/>
          </a:xfrm>
          <a:prstGeom prst="rect">
            <a:avLst/>
          </a:prstGeom>
          <a:solidFill>
            <a:srgbClr val="C00000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риска</a:t>
            </a:r>
            <a:endParaRPr kumimoji="0" lang="ru-RU" sz="4000" b="1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ГЖИ СПб</a:t>
            </a:r>
            <a:endParaRPr kumimoji="0" lang="ru-RU" sz="40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2296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 риск </a:t>
            </a:r>
            <a:r>
              <a:rPr lang="ru-RU" dirty="0" smtClean="0"/>
              <a:t>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ТСЖ (ЖСК), имеющие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 с централизованным  газоснабжением и (или) лифтом в отношении которых в течение последних трех 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выносились постановления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назначении административного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 (по некоторым, установленным КоАП РФ статьям).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11,1%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 риск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ТСЖ (ЖСК), имеющие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 с централизованным  газоснабжением и (или)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лифтом,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отношении которых в течение последних трех лет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выносились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о назначении административного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88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b="1" i="1" u="sng" dirty="0">
                <a:solidFill>
                  <a:srgbClr val="FF0000"/>
                </a:solidFill>
              </a:rPr>
              <a:t/>
            </a:r>
            <a:br>
              <a:rPr lang="ru-RU" b="1" i="1" u="sng" dirty="0">
                <a:solidFill>
                  <a:srgbClr val="FF0000"/>
                </a:solidFill>
              </a:rPr>
            </a:br>
            <a:r>
              <a:rPr lang="ru-RU" sz="20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Умеренный</a:t>
            </a: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риск</a:t>
            </a:r>
            <a:r>
              <a:rPr lang="ru-RU" dirty="0" smtClean="0"/>
              <a:t>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ТСЖ (ЖСК),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 с централизованным  газоснабжением и (или) лифтом в отношении которых в течение последних трех лет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выносились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постановления о назначении административного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0,1 %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sz="20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 риск </a:t>
            </a:r>
            <a:r>
              <a:rPr lang="ru-RU" dirty="0" smtClean="0"/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УО или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ТСЖ (ЖСК),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МКД с централизованным  газоснабжением и (или) лифтом, в отношении которых в течение последних трех лет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выносились постановления о назначении административного наказания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– 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0,8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614787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2101</TotalTime>
  <Words>288</Words>
  <Application>Microsoft Office PowerPoint</Application>
  <PresentationFormat>Экран (4:3)</PresentationFormat>
  <Paragraphs>55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Vladimir Gunkin</dc:creator>
  <cp:lastModifiedBy>Боровик Андрей Васильевич</cp:lastModifiedBy>
  <cp:revision>217</cp:revision>
  <cp:lastPrinted>2022-06-17T06:02:28Z</cp:lastPrinted>
  <dcterms:created xsi:type="dcterms:W3CDTF">2020-09-13T18:39:34Z</dcterms:created>
  <dcterms:modified xsi:type="dcterms:W3CDTF">2022-09-27T12:16:26Z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15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26</vt:i4>
  </property>
</Properties>
</file>