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7" r:id="rId2"/>
    <p:sldId id="292" r:id="rId3"/>
    <p:sldId id="300" r:id="rId4"/>
    <p:sldId id="304" r:id="rId5"/>
    <p:sldId id="305" r:id="rId6"/>
    <p:sldId id="306" r:id="rId7"/>
    <p:sldId id="307" r:id="rId8"/>
    <p:sldId id="298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CDC3F9A7-01AF-40FB-89A0-47273717139A}">
          <p14:sldIdLst>
            <p14:sldId id="297"/>
            <p14:sldId id="292"/>
            <p14:sldId id="300"/>
            <p14:sldId id="304"/>
            <p14:sldId id="305"/>
            <p14:sldId id="306"/>
            <p14:sldId id="307"/>
            <p14:sldId id="298"/>
          </p14:sldIdLst>
        </p14:section>
        <p14:section name="Раздел без заголовка" id="{A12EFAAF-9A53-4111-920F-647BC4A54247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61E25"/>
    <a:srgbClr val="C00000"/>
    <a:srgbClr val="C62127"/>
    <a:srgbClr val="E61F26"/>
    <a:srgbClr val="FF3B3B"/>
    <a:srgbClr val="CC9900"/>
    <a:srgbClr val="FF9797"/>
    <a:srgbClr val="969696"/>
    <a:srgbClr val="009999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261" autoAdjust="0"/>
  </p:normalViewPr>
  <p:slideViewPr>
    <p:cSldViewPr>
      <p:cViewPr varScale="1">
        <p:scale>
          <a:sx n="81" d="100"/>
          <a:sy n="81" d="100"/>
        </p:scale>
        <p:origin x="-191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6903790350977955E-2"/>
          <c:y val="9.8386602736232176E-2"/>
          <c:w val="0.96711758957102689"/>
          <c:h val="0.563845217791349"/>
        </c:manualLayout>
      </c:layout>
      <c:barChart>
        <c:barDir val="col"/>
        <c:grouping val="clustered"/>
        <c:dLbls/>
        <c:gapWidth val="75"/>
        <c:overlap val="-25"/>
        <c:axId val="86332928"/>
        <c:axId val="86334464"/>
      </c:barChart>
      <c:catAx>
        <c:axId val="86332928"/>
        <c:scaling>
          <c:orientation val="minMax"/>
        </c:scaling>
        <c:axPos val="b"/>
        <c:numFmt formatCode="General" sourceLinked="0"/>
        <c:maj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86334464"/>
        <c:crosses val="autoZero"/>
        <c:lblAlgn val="ctr"/>
        <c:lblOffset val="100"/>
      </c:catAx>
      <c:valAx>
        <c:axId val="86334464"/>
        <c:scaling>
          <c:orientation val="minMax"/>
        </c:scaling>
        <c:delete val="1"/>
        <c:axPos val="l"/>
        <c:numFmt formatCode="0.0" sourceLinked="1"/>
        <c:majorTickMark val="none"/>
        <c:tickLblPos val="nextTo"/>
        <c:crossAx val="8633292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>
          <a:latin typeface="PF DinText Pro" panose="02000506020000020004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6903790350977952E-2"/>
          <c:y val="9.8386602736232162E-2"/>
          <c:w val="0.96711758957102689"/>
          <c:h val="0.56384521779134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молоко, молочные продукты</c:v>
                </c:pt>
                <c:pt idx="1">
                  <c:v>плодоовощная продукция и продукты ее переработки</c:v>
                </c:pt>
                <c:pt idx="2">
                  <c:v>мясо и мясопродукты, яйцо</c:v>
                </c:pt>
                <c:pt idx="3">
                  <c:v>рыба, рыбные продукты и другие гидробионты</c:v>
                </c:pt>
                <c:pt idx="4">
                  <c:v>нарушение правил продажи</c:v>
                </c:pt>
                <c:pt idx="5">
                  <c:v>зерно, мукомольно-крупяные и хлебобулочные изделия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17.3</c:v>
                </c:pt>
                <c:pt idx="1">
                  <c:v>16.7</c:v>
                </c:pt>
                <c:pt idx="2">
                  <c:v>14.7</c:v>
                </c:pt>
                <c:pt idx="3">
                  <c:v>10.8</c:v>
                </c:pt>
                <c:pt idx="4">
                  <c:v>8.6</c:v>
                </c:pt>
                <c:pt idx="5">
                  <c:v>6.1</c:v>
                </c:pt>
              </c:numCache>
            </c:numRef>
          </c:val>
        </c:ser>
        <c:dLbls/>
        <c:gapWidth val="75"/>
        <c:overlap val="-25"/>
        <c:axId val="86351232"/>
        <c:axId val="84665472"/>
      </c:barChart>
      <c:catAx>
        <c:axId val="86351232"/>
        <c:scaling>
          <c:orientation val="minMax"/>
        </c:scaling>
        <c:axPos val="b"/>
        <c:numFmt formatCode="General" sourceLinked="0"/>
        <c:maj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84665472"/>
        <c:crosses val="autoZero"/>
        <c:lblAlgn val="ctr"/>
        <c:lblOffset val="100"/>
      </c:catAx>
      <c:valAx>
        <c:axId val="84665472"/>
        <c:scaling>
          <c:orientation val="minMax"/>
        </c:scaling>
        <c:delete val="1"/>
        <c:axPos val="l"/>
        <c:numFmt formatCode="0.0" sourceLinked="1"/>
        <c:majorTickMark val="none"/>
        <c:tickLblPos val="nextTo"/>
        <c:crossAx val="863512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>
          <a:latin typeface="PF DinText Pro" panose="02000506020000020004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6903790350977952E-2"/>
          <c:y val="9.8386602736232162E-2"/>
          <c:w val="0.96711758957102689"/>
          <c:h val="0.56384521779134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плодоовощная продукция                                      и продукты ее переработки</c:v>
                </c:pt>
                <c:pt idx="1">
                  <c:v>молоко, молочные продукты</c:v>
                </c:pt>
                <c:pt idx="2">
                  <c:v>мясо и мясопродукты,                            яйцо</c:v>
                </c:pt>
                <c:pt idx="3">
                  <c:v>нарушение правил продажи</c:v>
                </c:pt>
                <c:pt idx="4">
                  <c:v>рыба, рыбные продукты                         и другие гидробионты</c:v>
                </c:pt>
                <c:pt idx="5">
                  <c:v>сахар, мед, кондитерские изделия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17</c:v>
                </c:pt>
                <c:pt idx="1">
                  <c:v>16.2</c:v>
                </c:pt>
                <c:pt idx="2">
                  <c:v>12.3</c:v>
                </c:pt>
                <c:pt idx="3">
                  <c:v>9.8000000000000007</c:v>
                </c:pt>
                <c:pt idx="4">
                  <c:v>8.5</c:v>
                </c:pt>
                <c:pt idx="5">
                  <c:v>5.8</c:v>
                </c:pt>
              </c:numCache>
            </c:numRef>
          </c:val>
        </c:ser>
        <c:dLbls/>
        <c:gapWidth val="75"/>
        <c:overlap val="-25"/>
        <c:axId val="84951424"/>
        <c:axId val="84952960"/>
      </c:barChart>
      <c:catAx>
        <c:axId val="84951424"/>
        <c:scaling>
          <c:orientation val="minMax"/>
        </c:scaling>
        <c:axPos val="b"/>
        <c:numFmt formatCode="General" sourceLinked="0"/>
        <c:maj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84952960"/>
        <c:crosses val="autoZero"/>
        <c:lblAlgn val="ctr"/>
        <c:lblOffset val="100"/>
      </c:catAx>
      <c:valAx>
        <c:axId val="84952960"/>
        <c:scaling>
          <c:orientation val="minMax"/>
        </c:scaling>
        <c:delete val="1"/>
        <c:axPos val="l"/>
        <c:numFmt formatCode="0.0" sourceLinked="1"/>
        <c:majorTickMark val="none"/>
        <c:tickLblPos val="nextTo"/>
        <c:crossAx val="849514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>
          <a:latin typeface="PF DinText Pro" panose="02000506020000020004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Лист1!$A$3</c:f>
              <c:strCache>
                <c:ptCount val="1"/>
                <c:pt idx="0">
                  <c:v>2021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Лист1!$B$1:$E$2</c:f>
              <c:strCache>
                <c:ptCount val="4"/>
                <c:pt idx="0">
                  <c:v>рыба и рыбная продукция</c:v>
                </c:pt>
                <c:pt idx="1">
                  <c:v>молоко и молочная продукция</c:v>
                </c:pt>
                <c:pt idx="2">
                  <c:v>мясо и мясопродукты</c:v>
                </c:pt>
                <c:pt idx="3">
                  <c:v>плодоовощная продукция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31.7</c:v>
                </c:pt>
                <c:pt idx="1">
                  <c:v>29</c:v>
                </c:pt>
                <c:pt idx="2">
                  <c:v>23.2</c:v>
                </c:pt>
                <c:pt idx="3">
                  <c:v>18.7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 8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Лист1!$B$1:$E$2</c:f>
              <c:strCache>
                <c:ptCount val="4"/>
                <c:pt idx="0">
                  <c:v>рыба и рыбная продукция</c:v>
                </c:pt>
                <c:pt idx="1">
                  <c:v>молоко и молочная продукция</c:v>
                </c:pt>
                <c:pt idx="2">
                  <c:v>мясо и мясопродукты</c:v>
                </c:pt>
                <c:pt idx="3">
                  <c:v>плодоовощная продукция</c:v>
                </c:pt>
              </c:strCache>
            </c:strRef>
          </c:cat>
          <c:val>
            <c:numRef>
              <c:f>Лист1!$B$4:$E$4</c:f>
              <c:numCache>
                <c:formatCode>General</c:formatCode>
                <c:ptCount val="4"/>
                <c:pt idx="0">
                  <c:v>32.4</c:v>
                </c:pt>
                <c:pt idx="1">
                  <c:v>53.9</c:v>
                </c:pt>
                <c:pt idx="2">
                  <c:v>26.9</c:v>
                </c:pt>
                <c:pt idx="3">
                  <c:v>29.3</c:v>
                </c:pt>
              </c:numCache>
            </c:numRef>
          </c:val>
        </c:ser>
        <c:dLbls>
          <c:showVal val="1"/>
        </c:dLbls>
        <c:gapWidth val="100"/>
        <c:overlap val="-24"/>
        <c:axId val="87569920"/>
        <c:axId val="87571456"/>
      </c:barChart>
      <c:catAx>
        <c:axId val="875699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571456"/>
        <c:crosses val="autoZero"/>
        <c:auto val="1"/>
        <c:lblAlgn val="ctr"/>
        <c:lblOffset val="100"/>
      </c:catAx>
      <c:valAx>
        <c:axId val="875714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56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6903790350977952E-2"/>
          <c:y val="9.8386602736232162E-2"/>
          <c:w val="0.96711758957102689"/>
          <c:h val="0.56384521779134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Обувь</c:v>
                </c:pt>
                <c:pt idx="1">
                  <c:v>Услуги ЖКХ</c:v>
                </c:pt>
                <c:pt idx="2">
                  <c:v>Электробытовые товары</c:v>
                </c:pt>
                <c:pt idx="3">
                  <c:v>Медицинские услуги</c:v>
                </c:pt>
                <c:pt idx="4">
                  <c:v>Мебельные товары</c:v>
                </c:pt>
                <c:pt idx="5">
                  <c:v>Услуги и средства связи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13.1</c:v>
                </c:pt>
                <c:pt idx="1">
                  <c:v>7.6</c:v>
                </c:pt>
                <c:pt idx="2">
                  <c:v>7</c:v>
                </c:pt>
                <c:pt idx="3">
                  <c:v>6.3</c:v>
                </c:pt>
                <c:pt idx="4">
                  <c:v>6.1</c:v>
                </c:pt>
                <c:pt idx="5">
                  <c:v>5.4</c:v>
                </c:pt>
              </c:numCache>
            </c:numRef>
          </c:val>
        </c:ser>
        <c:dLbls/>
        <c:gapWidth val="75"/>
        <c:overlap val="-25"/>
        <c:axId val="99068160"/>
        <c:axId val="92037120"/>
      </c:barChart>
      <c:catAx>
        <c:axId val="99068160"/>
        <c:scaling>
          <c:orientation val="minMax"/>
        </c:scaling>
        <c:axPos val="b"/>
        <c:numFmt formatCode="General" sourceLinked="0"/>
        <c:maj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92037120"/>
        <c:crosses val="autoZero"/>
        <c:lblAlgn val="ctr"/>
        <c:lblOffset val="100"/>
      </c:catAx>
      <c:valAx>
        <c:axId val="92037120"/>
        <c:scaling>
          <c:orientation val="minMax"/>
        </c:scaling>
        <c:delete val="1"/>
        <c:axPos val="l"/>
        <c:numFmt formatCode="0.0" sourceLinked="1"/>
        <c:majorTickMark val="none"/>
        <c:tickLblPos val="nextTo"/>
        <c:crossAx val="9906816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>
          <a:latin typeface="PF DinText Pro" panose="02000506020000020004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6903790350977952E-2"/>
          <c:y val="9.8386602736232162E-2"/>
          <c:w val="0.96711758957102689"/>
          <c:h val="0.56384521779134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Обувь</c:v>
                </c:pt>
                <c:pt idx="1">
                  <c:v>Медицинские услуги</c:v>
                </c:pt>
                <c:pt idx="2">
                  <c:v>Услуги ЖКХ</c:v>
                </c:pt>
                <c:pt idx="3">
                  <c:v>Электробытовые товары</c:v>
                </c:pt>
                <c:pt idx="4">
                  <c:v>Продажа дистанционным способом</c:v>
                </c:pt>
                <c:pt idx="5">
                  <c:v>Услуги и средства связи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17.100000000000001</c:v>
                </c:pt>
                <c:pt idx="1">
                  <c:v>12</c:v>
                </c:pt>
                <c:pt idx="2">
                  <c:v>8.2000000000000011</c:v>
                </c:pt>
                <c:pt idx="3">
                  <c:v>7</c:v>
                </c:pt>
                <c:pt idx="4">
                  <c:v>5.5</c:v>
                </c:pt>
                <c:pt idx="5">
                  <c:v>4.7</c:v>
                </c:pt>
              </c:numCache>
            </c:numRef>
          </c:val>
        </c:ser>
        <c:dLbls/>
        <c:gapWidth val="75"/>
        <c:overlap val="-25"/>
        <c:axId val="100805632"/>
        <c:axId val="100807424"/>
      </c:barChart>
      <c:catAx>
        <c:axId val="100805632"/>
        <c:scaling>
          <c:orientation val="minMax"/>
        </c:scaling>
        <c:axPos val="b"/>
        <c:numFmt formatCode="General" sourceLinked="0"/>
        <c:maj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100807424"/>
        <c:crosses val="autoZero"/>
        <c:lblAlgn val="ctr"/>
        <c:lblOffset val="100"/>
      </c:catAx>
      <c:valAx>
        <c:axId val="100807424"/>
        <c:scaling>
          <c:orientation val="minMax"/>
        </c:scaling>
        <c:delete val="1"/>
        <c:axPos val="l"/>
        <c:numFmt formatCode="0.0" sourceLinked="1"/>
        <c:majorTickMark val="none"/>
        <c:tickLblPos val="nextTo"/>
        <c:crossAx val="1008056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>
          <a:latin typeface="PF DinText Pro" panose="02000506020000020004"/>
        </a:defRPr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r">
              <a:defRPr sz="1200"/>
            </a:lvl1pPr>
          </a:lstStyle>
          <a:p>
            <a:fld id="{4F3B4396-7804-4EE4-A189-28969F7A551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259"/>
            <a:ext cx="2946400" cy="496967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31259"/>
            <a:ext cx="2946400" cy="496967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r">
              <a:defRPr sz="1200"/>
            </a:lvl1pPr>
          </a:lstStyle>
          <a:p>
            <a:fld id="{BFA9C715-586F-47E9-A4C3-C36757A023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420791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8475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3"/>
            <a:ext cx="2946400" cy="498475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r">
              <a:defRPr sz="1200"/>
            </a:lvl1pPr>
          </a:lstStyle>
          <a:p>
            <a:fld id="{21E2B28E-8C96-44D2-8DAD-44F2C7C9A369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6" tIns="45723" rIns="91446" bIns="457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78377"/>
            <a:ext cx="5438775" cy="3908425"/>
          </a:xfrm>
          <a:prstGeom prst="rect">
            <a:avLst/>
          </a:prstGeom>
        </p:spPr>
        <p:txBody>
          <a:bodyPr vert="horz" lIns="91446" tIns="45723" rIns="91446" bIns="457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51"/>
            <a:ext cx="2946400" cy="498475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r">
              <a:defRPr sz="1200"/>
            </a:lvl1pPr>
          </a:lstStyle>
          <a:p>
            <a:fld id="{CFE19612-193D-4F9C-9407-1FE6CA7622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166609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9612-193D-4F9C-9407-1FE6CA76222F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5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9612-193D-4F9C-9407-1FE6CA76222F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826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C7982-19EE-46DE-A458-400FE78BE29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29117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9612-193D-4F9C-9407-1FE6CA76222F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6891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9612-193D-4F9C-9407-1FE6CA76222F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9583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9612-193D-4F9C-9407-1FE6CA76222F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3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118-D826-40A7-AEBE-AE7DDAC5C524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478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8B84-7216-4529-85C9-6C413295EEDE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341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1C0F-4A90-4660-B3A7-02FB5B3C4335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349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EFA7-CFDD-48C6-BCB3-85FD54D926E7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998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022-D85A-49EE-90F6-DD37A9CD4BBE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25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1993-5951-498C-BA39-E0F267A76AF9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013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3F99-66C5-4069-AC26-610883F8B263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39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22796-AA7B-45A9-83F0-AC2681DD365A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73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FF4-C66D-4B09-804E-1506FCF9DFA1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5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B9-C90D-423B-9B7A-604E830D3259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437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795E-7836-4B28-B6FF-A8EDB06D00EC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722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47324-EEAF-4E21-8AA8-6C42F14C4D24}" type="datetime1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2F202-D47D-4067-95DA-D774109E7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722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821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812559"/>
            <a:ext cx="5184576" cy="277118"/>
          </a:xfrm>
        </p:spPr>
        <p:txBody>
          <a:bodyPr>
            <a:normAutofit/>
          </a:bodyPr>
          <a:lstStyle/>
          <a:p>
            <a:pPr algn="l"/>
            <a:r>
              <a:rPr lang="ru-RU" sz="1200" b="1" dirty="0" smtClean="0">
                <a:solidFill>
                  <a:schemeClr val="bg1"/>
                </a:solidFill>
              </a:rPr>
              <a:t>СПб ГБУ «Центр контроля качества товаров (продукции), работ и услуг»</a:t>
            </a:r>
            <a:endParaRPr lang="ru-RU" sz="12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164" y="332656"/>
            <a:ext cx="617444" cy="764704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043608" y="266800"/>
            <a:ext cx="4014912" cy="641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altLang="ru-RU" sz="1200" b="1" dirty="0" smtClean="0">
                <a:solidFill>
                  <a:schemeClr val="bg1"/>
                </a:solidFill>
                <a:latin typeface="+mn-lt"/>
              </a:rPr>
              <a:t>Правительство Санкт-Петербурга</a:t>
            </a:r>
            <a:br>
              <a:rPr lang="ru-RU" altLang="ru-RU" sz="1200" b="1" dirty="0" smtClean="0">
                <a:solidFill>
                  <a:schemeClr val="bg1"/>
                </a:solidFill>
                <a:latin typeface="+mn-lt"/>
              </a:rPr>
            </a:br>
            <a:r>
              <a:rPr lang="ru-RU" altLang="ru-RU" sz="1200" b="1" dirty="0" smtClean="0">
                <a:solidFill>
                  <a:schemeClr val="bg1"/>
                </a:solidFill>
                <a:latin typeface="+mn-lt"/>
              </a:rPr>
              <a:t>Комитет по промышленной политике,</a:t>
            </a:r>
          </a:p>
          <a:p>
            <a:pPr algn="l"/>
            <a:r>
              <a:rPr lang="ru-RU" altLang="ru-RU" sz="1200" b="1" dirty="0" smtClean="0">
                <a:solidFill>
                  <a:schemeClr val="bg1"/>
                </a:solidFill>
                <a:latin typeface="+mn-lt"/>
              </a:rPr>
              <a:t>инновациям и торговле Санкт-Петербурга</a:t>
            </a:r>
            <a:endParaRPr lang="ru-RU" alt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Прямоугольник 5">
            <a:extLst>
              <a:ext uri="{FF2B5EF4-FFF2-40B4-BE49-F238E27FC236}"/>
            </a:extLst>
          </p:cNvPr>
          <p:cNvSpPr/>
          <p:nvPr/>
        </p:nvSpPr>
        <p:spPr>
          <a:xfrm>
            <a:off x="2896177" y="6330775"/>
            <a:ext cx="3744516" cy="367904"/>
          </a:xfrm>
          <a:custGeom>
            <a:avLst/>
            <a:gdLst>
              <a:gd name="connsiteX0" fmla="*/ 0 w 3840034"/>
              <a:gd name="connsiteY0" fmla="*/ 0 h 382352"/>
              <a:gd name="connsiteX1" fmla="*/ 3840034 w 3840034"/>
              <a:gd name="connsiteY1" fmla="*/ 0 h 382352"/>
              <a:gd name="connsiteX2" fmla="*/ 3840034 w 3840034"/>
              <a:gd name="connsiteY2" fmla="*/ 382352 h 382352"/>
              <a:gd name="connsiteX3" fmla="*/ 0 w 3840034"/>
              <a:gd name="connsiteY3" fmla="*/ 382352 h 382352"/>
              <a:gd name="connsiteX4" fmla="*/ 0 w 3840034"/>
              <a:gd name="connsiteY4" fmla="*/ 0 h 382352"/>
              <a:gd name="connsiteX0" fmla="*/ 126460 w 3840034"/>
              <a:gd name="connsiteY0" fmla="*/ 0 h 382352"/>
              <a:gd name="connsiteX1" fmla="*/ 3840034 w 3840034"/>
              <a:gd name="connsiteY1" fmla="*/ 0 h 382352"/>
              <a:gd name="connsiteX2" fmla="*/ 3840034 w 3840034"/>
              <a:gd name="connsiteY2" fmla="*/ 382352 h 382352"/>
              <a:gd name="connsiteX3" fmla="*/ 0 w 3840034"/>
              <a:gd name="connsiteY3" fmla="*/ 382352 h 382352"/>
              <a:gd name="connsiteX4" fmla="*/ 126460 w 3840034"/>
              <a:gd name="connsiteY4" fmla="*/ 0 h 382352"/>
              <a:gd name="connsiteX0" fmla="*/ 16101 w 3729675"/>
              <a:gd name="connsiteY0" fmla="*/ 0 h 382352"/>
              <a:gd name="connsiteX1" fmla="*/ 3729675 w 3729675"/>
              <a:gd name="connsiteY1" fmla="*/ 0 h 382352"/>
              <a:gd name="connsiteX2" fmla="*/ 3729675 w 3729675"/>
              <a:gd name="connsiteY2" fmla="*/ 382352 h 382352"/>
              <a:gd name="connsiteX3" fmla="*/ 0 w 3729675"/>
              <a:gd name="connsiteY3" fmla="*/ 374469 h 382352"/>
              <a:gd name="connsiteX4" fmla="*/ 16101 w 3729675"/>
              <a:gd name="connsiteY4" fmla="*/ 0 h 382352"/>
              <a:gd name="connsiteX0" fmla="*/ 0 w 3898819"/>
              <a:gd name="connsiteY0" fmla="*/ 0 h 382352"/>
              <a:gd name="connsiteX1" fmla="*/ 3898819 w 3898819"/>
              <a:gd name="connsiteY1" fmla="*/ 0 h 382352"/>
              <a:gd name="connsiteX2" fmla="*/ 3898819 w 3898819"/>
              <a:gd name="connsiteY2" fmla="*/ 382352 h 382352"/>
              <a:gd name="connsiteX3" fmla="*/ 169144 w 3898819"/>
              <a:gd name="connsiteY3" fmla="*/ 374469 h 382352"/>
              <a:gd name="connsiteX4" fmla="*/ 0 w 3898819"/>
              <a:gd name="connsiteY4" fmla="*/ 0 h 382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819" h="382352">
                <a:moveTo>
                  <a:pt x="0" y="0"/>
                </a:moveTo>
                <a:lnTo>
                  <a:pt x="3898819" y="0"/>
                </a:lnTo>
                <a:lnTo>
                  <a:pt x="3898819" y="382352"/>
                </a:lnTo>
                <a:lnTo>
                  <a:pt x="169144" y="374469"/>
                </a:lnTo>
                <a:lnTo>
                  <a:pt x="0" y="0"/>
                </a:lnTo>
                <a:close/>
              </a:path>
            </a:pathLst>
          </a:custGeom>
          <a:solidFill>
            <a:srgbClr val="E6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3473450" y="6237312"/>
            <a:ext cx="3402806" cy="55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i="1" dirty="0" smtClean="0">
                <a:solidFill>
                  <a:schemeClr val="bg1"/>
                </a:solidFill>
                <a:latin typeface="+mn-lt"/>
              </a:rPr>
              <a:t>30 </a:t>
            </a:r>
            <a:r>
              <a:rPr lang="ru-RU" altLang="ru-RU" sz="1800" b="1" i="1" dirty="0">
                <a:solidFill>
                  <a:schemeClr val="bg1"/>
                </a:solidFill>
                <a:latin typeface="+mn-lt"/>
              </a:rPr>
              <a:t>ЛЕТ НА СТРАЖЕ КАЧЕСТВА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23528" y="1183141"/>
            <a:ext cx="6192688" cy="136869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600" dirty="0" smtClean="0">
                <a:solidFill>
                  <a:srgbClr val="FF0000"/>
                </a:solidFill>
              </a:rPr>
              <a:t>КОНФЕРЕНЦИЯ</a:t>
            </a:r>
          </a:p>
          <a:p>
            <a:pPr algn="l">
              <a:defRPr/>
            </a:pPr>
            <a:r>
              <a:rPr lang="ru-RU" sz="1600" dirty="0" smtClean="0">
                <a:solidFill>
                  <a:srgbClr val="FF0000"/>
                </a:solidFill>
              </a:rPr>
              <a:t>         «Защита </a:t>
            </a:r>
            <a:r>
              <a:rPr lang="ru-RU" sz="1600" dirty="0">
                <a:solidFill>
                  <a:srgbClr val="FF0000"/>
                </a:solidFill>
              </a:rPr>
              <a:t>прав потребителей в </a:t>
            </a:r>
            <a:r>
              <a:rPr lang="ru-RU" sz="1600" dirty="0" smtClean="0">
                <a:solidFill>
                  <a:srgbClr val="FF0000"/>
                </a:solidFill>
              </a:rPr>
              <a:t>Санкт-Петербурге:</a:t>
            </a:r>
          </a:p>
          <a:p>
            <a:pPr algn="l">
              <a:defRPr/>
            </a:pP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               актуальные </a:t>
            </a:r>
            <a:r>
              <a:rPr lang="ru-RU" sz="1600" dirty="0">
                <a:solidFill>
                  <a:srgbClr val="FF0000"/>
                </a:solidFill>
              </a:rPr>
              <a:t>вопросы </a:t>
            </a:r>
            <a:r>
              <a:rPr lang="ru-RU" sz="1600" dirty="0" smtClean="0">
                <a:solidFill>
                  <a:srgbClr val="FF0000"/>
                </a:solidFill>
              </a:rPr>
              <a:t>и </a:t>
            </a:r>
            <a:r>
              <a:rPr lang="ru-RU" sz="1600" dirty="0">
                <a:solidFill>
                  <a:srgbClr val="FF0000"/>
                </a:solidFill>
              </a:rPr>
              <a:t>тенденции в условиях новых реалий</a:t>
            </a:r>
            <a:r>
              <a:rPr lang="ru-RU" sz="1600" dirty="0" smtClean="0">
                <a:solidFill>
                  <a:srgbClr val="FF0000"/>
                </a:solidFill>
              </a:rPr>
              <a:t>»</a:t>
            </a:r>
          </a:p>
          <a:p>
            <a:pPr algn="r">
              <a:defRPr/>
            </a:pPr>
            <a:r>
              <a:rPr lang="ru-RU" sz="1400" dirty="0" smtClean="0">
                <a:solidFill>
                  <a:srgbClr val="FF0000"/>
                </a:solidFill>
              </a:rPr>
              <a:t>29.09.2022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63688" y="2636912"/>
            <a:ext cx="50943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О </a:t>
            </a:r>
            <a:r>
              <a:rPr lang="ru-RU" sz="2000" b="1" dirty="0">
                <a:solidFill>
                  <a:schemeClr val="bg1"/>
                </a:solidFill>
              </a:rPr>
              <a:t>деятельности Санкт-Петербургского государственного бюджетного учреждения «Центр контроля качества товаров (продукции), работ и </a:t>
            </a:r>
            <a:r>
              <a:rPr lang="ru-RU" sz="2000" b="1" dirty="0" smtClean="0">
                <a:solidFill>
                  <a:schemeClr val="bg1"/>
                </a:solidFill>
              </a:rPr>
              <a:t>услуг» в сфере защиты прав потребителей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4582869"/>
            <a:ext cx="48245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Докладчик: начальник отдела контроля качества продукции и услуг по обращениям потребителей 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Кузов Александр Петрович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024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>
            <a:extLst>
              <a:ext uri="{FF2B5EF4-FFF2-40B4-BE49-F238E27FC236}">
                <a16:creationId xmlns="" xmlns:a16="http://schemas.microsoft.com/office/drawing/2014/main" id="{DDDFCB84-15C9-49D9-B064-974320EDFCC7}"/>
              </a:ext>
            </a:extLst>
          </p:cNvPr>
          <p:cNvGrpSpPr/>
          <p:nvPr/>
        </p:nvGrpSpPr>
        <p:grpSpPr>
          <a:xfrm>
            <a:off x="120047" y="5464543"/>
            <a:ext cx="2232248" cy="477054"/>
            <a:chOff x="6268137" y="4416840"/>
            <a:chExt cx="2232248" cy="477054"/>
          </a:xfrm>
        </p:grpSpPr>
        <p:sp>
          <p:nvSpPr>
            <p:cNvPr id="27" name="TextBox 26"/>
            <p:cNvSpPr txBox="1"/>
            <p:nvPr/>
          </p:nvSpPr>
          <p:spPr>
            <a:xfrm>
              <a:off x="6268137" y="4416840"/>
              <a:ext cx="223224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C00000"/>
                  </a:solidFill>
                </a:rPr>
                <a:t/>
              </a:r>
              <a:br>
                <a:rPr lang="en-US" sz="1400" b="1" dirty="0">
                  <a:solidFill>
                    <a:srgbClr val="C00000"/>
                  </a:solidFill>
                </a:rPr>
              </a:br>
              <a:endParaRPr lang="ru-RU" sz="11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0A592490-80C3-49B4-B6F5-974D5B50206E}"/>
                </a:ext>
              </a:extLst>
            </p:cNvPr>
            <p:cNvSpPr txBox="1"/>
            <p:nvPr/>
          </p:nvSpPr>
          <p:spPr>
            <a:xfrm>
              <a:off x="7056219" y="4584562"/>
              <a:ext cx="1008112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1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7C3B3A08-8998-4886-A487-54085708814D}"/>
              </a:ext>
            </a:extLst>
          </p:cNvPr>
          <p:cNvSpPr/>
          <p:nvPr/>
        </p:nvSpPr>
        <p:spPr>
          <a:xfrm>
            <a:off x="35496" y="776626"/>
            <a:ext cx="9144000" cy="45719"/>
          </a:xfrm>
          <a:prstGeom prst="rect">
            <a:avLst/>
          </a:prstGeom>
          <a:solidFill>
            <a:srgbClr val="E61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B95FA836-FAAA-4334-AD78-13A53404BE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36296" y="332656"/>
            <a:ext cx="1627436" cy="40760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537568" y="1682745"/>
            <a:ext cx="229030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ru-RU" sz="1100" dirty="0"/>
              <a:t>количество проведенных лабораторных </a:t>
            </a:r>
            <a:r>
              <a:rPr lang="ru-RU" sz="1100" dirty="0" smtClean="0"/>
              <a:t>исследований                </a:t>
            </a:r>
            <a:r>
              <a:rPr lang="ru-RU" sz="1100" b="1" dirty="0" smtClean="0"/>
              <a:t>11 000 </a:t>
            </a:r>
            <a:r>
              <a:rPr lang="ru-RU" sz="1100" dirty="0"/>
              <a:t>(норматив по ГЗ)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2991" y="1667263"/>
            <a:ext cx="231838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ru-RU" sz="1100" dirty="0"/>
              <a:t>количество </a:t>
            </a:r>
            <a:r>
              <a:rPr lang="ru-RU" sz="1100" dirty="0" smtClean="0"/>
              <a:t>оказанных</a:t>
            </a:r>
          </a:p>
          <a:p>
            <a:pPr algn="ctr">
              <a:buClr>
                <a:srgbClr val="C00000"/>
              </a:buClr>
            </a:pPr>
            <a:r>
              <a:rPr lang="ru-RU" sz="1100" dirty="0" smtClean="0"/>
              <a:t> </a:t>
            </a:r>
            <a:r>
              <a:rPr lang="ru-RU" sz="1100" dirty="0"/>
              <a:t>гражданам </a:t>
            </a:r>
            <a:r>
              <a:rPr lang="ru-RU" sz="1100" dirty="0" smtClean="0"/>
              <a:t>консультаций </a:t>
            </a:r>
            <a:r>
              <a:rPr lang="ru-RU" sz="1100" b="1" dirty="0" smtClean="0"/>
              <a:t>4000</a:t>
            </a:r>
            <a:r>
              <a:rPr lang="ru-RU" sz="1100" dirty="0" smtClean="0"/>
              <a:t> (норматив по ГЗ)</a:t>
            </a:r>
            <a:endParaRPr lang="ru-RU" sz="1100" dirty="0"/>
          </a:p>
        </p:txBody>
      </p:sp>
      <p:cxnSp>
        <p:nvCxnSpPr>
          <p:cNvPr id="18" name="Прямая со стрелкой 17"/>
          <p:cNvCxnSpPr>
            <a:endCxn id="13" idx="0"/>
          </p:cNvCxnSpPr>
          <p:nvPr/>
        </p:nvCxnSpPr>
        <p:spPr>
          <a:xfrm flipH="1">
            <a:off x="1412185" y="1369087"/>
            <a:ext cx="300033" cy="298176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335085" y="1356250"/>
            <a:ext cx="290210" cy="33150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7D065173-D9EF-4400-A69A-E78BD6C91A5E}"/>
              </a:ext>
            </a:extLst>
          </p:cNvPr>
          <p:cNvSpPr txBox="1"/>
          <p:nvPr/>
        </p:nvSpPr>
        <p:spPr>
          <a:xfrm>
            <a:off x="485762" y="2344445"/>
            <a:ext cx="3544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ОСНОВНЫЕ ПОКАЗАТЕЛИ РАБОТЫ</a:t>
            </a:r>
            <a:r>
              <a:rPr lang="en-US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В 2021 ГОДУ: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66459" y="2621444"/>
            <a:ext cx="238335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62127"/>
                </a:solidFill>
                <a:cs typeface="Times New Roman" panose="02020603050405020304" pitchFamily="18" charset="0"/>
              </a:rPr>
              <a:t>4 021 </a:t>
            </a:r>
            <a:r>
              <a:rPr lang="ru-RU" sz="1100" dirty="0" smtClean="0">
                <a:cs typeface="Times New Roman" panose="02020603050405020304" pitchFamily="18" charset="0"/>
              </a:rPr>
              <a:t>обращение </a:t>
            </a:r>
            <a:r>
              <a:rPr lang="ru-RU" sz="1100" dirty="0" smtClean="0"/>
              <a:t>граждан </a:t>
            </a:r>
            <a:r>
              <a:rPr lang="ru-RU" sz="1100" dirty="0"/>
              <a:t>было </a:t>
            </a:r>
            <a:r>
              <a:rPr lang="ru-RU" sz="1100" dirty="0" smtClean="0"/>
              <a:t>рассмотрено, из которых </a:t>
            </a:r>
            <a:r>
              <a:rPr lang="ru-RU" sz="1400" b="1" dirty="0" smtClean="0">
                <a:solidFill>
                  <a:srgbClr val="C00000"/>
                </a:solidFill>
              </a:rPr>
              <a:t>879</a:t>
            </a:r>
            <a:r>
              <a:rPr lang="ru-RU" sz="1100" b="1" dirty="0" smtClean="0">
                <a:solidFill>
                  <a:srgbClr val="C00000"/>
                </a:solidFill>
              </a:rPr>
              <a:t> </a:t>
            </a:r>
            <a:r>
              <a:rPr lang="ru-RU" sz="1100" dirty="0" smtClean="0"/>
              <a:t>– </a:t>
            </a:r>
            <a:br>
              <a:rPr lang="ru-RU" sz="1100" dirty="0" smtClean="0"/>
            </a:br>
            <a:r>
              <a:rPr lang="ru-RU" sz="1100" dirty="0" smtClean="0"/>
              <a:t>на продовольственные товары</a:t>
            </a:r>
            <a:endParaRPr lang="ru-RU" sz="11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41652"/>
            <a:ext cx="4680520" cy="39911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Мероприятия </a:t>
            </a:r>
            <a:r>
              <a:rPr lang="ru-RU" sz="1100" b="1" dirty="0"/>
              <a:t>по реализации, обеспечению </a:t>
            </a:r>
            <a:r>
              <a:rPr lang="ru-RU" sz="1100" b="1" dirty="0" smtClean="0"/>
              <a:t>и </a:t>
            </a:r>
            <a:r>
              <a:rPr lang="ru-RU" sz="1100" b="1" dirty="0"/>
              <a:t>защите прав потребителей </a:t>
            </a:r>
            <a:r>
              <a:rPr lang="ru-RU" sz="1100" b="1" dirty="0" smtClean="0"/>
              <a:t>(государственная работа)</a:t>
            </a:r>
            <a:endParaRPr lang="ru-RU" sz="1100" b="1" dirty="0"/>
          </a:p>
        </p:txBody>
      </p:sp>
      <p:sp>
        <p:nvSpPr>
          <p:cNvPr id="33" name="Заголовок 1"/>
          <p:cNvSpPr>
            <a:spLocks noGrp="1"/>
          </p:cNvSpPr>
          <p:nvPr>
            <p:ph type="ctrTitle"/>
          </p:nvPr>
        </p:nvSpPr>
        <p:spPr>
          <a:xfrm>
            <a:off x="252991" y="91210"/>
            <a:ext cx="5256584" cy="593141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Консультирование. Проверка </a:t>
            </a:r>
            <a:r>
              <a:rPr lang="ru-RU" sz="1600" b="1" dirty="0">
                <a:solidFill>
                  <a:srgbClr val="C00000"/>
                </a:solidFill>
                <a:latin typeface="+mn-lt"/>
              </a:rPr>
              <a:t>качества и безопасности </a:t>
            </a: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продовольственных </a:t>
            </a: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товаров</a:t>
            </a:r>
            <a:endParaRPr lang="ru-RU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771800" y="2704133"/>
            <a:ext cx="220973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11 008 </a:t>
            </a:r>
            <a:r>
              <a:rPr lang="ru-RU" sz="1100" dirty="0" smtClean="0"/>
              <a:t>лабораторных исследований было проведено</a:t>
            </a:r>
            <a:endParaRPr lang="ru-RU" sz="1100" dirty="0"/>
          </a:p>
        </p:txBody>
      </p:sp>
      <p:sp>
        <p:nvSpPr>
          <p:cNvPr id="41" name="TextBox 29">
            <a:extLst>
              <a:ext uri="{FF2B5EF4-FFF2-40B4-BE49-F238E27FC236}">
                <a16:creationId xmlns:a16="http://schemas.microsoft.com/office/drawing/2014/main" xmlns="" xmlns:lc="http://schemas.openxmlformats.org/drawingml/2006/lockedCanvas" id="{F6382176-9866-49CC-8264-A7AED09F97B8}"/>
              </a:ext>
            </a:extLst>
          </p:cNvPr>
          <p:cNvSpPr txBox="1"/>
          <p:nvPr/>
        </p:nvSpPr>
        <p:spPr>
          <a:xfrm>
            <a:off x="366459" y="3333607"/>
            <a:ext cx="44614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100" b="1" dirty="0" smtClean="0">
                <a:cs typeface="Times New Roman" panose="02020603050405020304" pitchFamily="18" charset="0"/>
              </a:rPr>
              <a:t>Отобрано в торговых предприятиях и исследовано </a:t>
            </a:r>
            <a:r>
              <a:rPr lang="ru-RU" sz="1400" b="1" dirty="0" smtClean="0">
                <a:solidFill>
                  <a:srgbClr val="C00000"/>
                </a:solidFill>
              </a:rPr>
              <a:t>518</a:t>
            </a:r>
            <a:r>
              <a:rPr lang="ru-RU" sz="1100" dirty="0" smtClean="0"/>
              <a:t> </a:t>
            </a:r>
            <a:r>
              <a:rPr lang="ru-RU" sz="1100" b="1" dirty="0" smtClean="0"/>
              <a:t>образцов пищевой продукции</a:t>
            </a:r>
            <a:r>
              <a:rPr lang="ru-RU" sz="1100" dirty="0" smtClean="0"/>
              <a:t>, из </a:t>
            </a:r>
            <a:r>
              <a:rPr lang="ru-RU" sz="1100" dirty="0"/>
              <a:t>них – </a:t>
            </a:r>
            <a:r>
              <a:rPr lang="ru-RU" sz="1400" b="1" dirty="0" smtClean="0">
                <a:solidFill>
                  <a:srgbClr val="C00000"/>
                </a:solidFill>
              </a:rPr>
              <a:t>114</a:t>
            </a:r>
            <a:r>
              <a:rPr lang="ru-RU" sz="1400" dirty="0" smtClean="0"/>
              <a:t> </a:t>
            </a:r>
            <a:r>
              <a:rPr lang="ru-RU" sz="1100" dirty="0"/>
              <a:t>(</a:t>
            </a:r>
            <a:r>
              <a:rPr lang="ru-RU" sz="1400" b="1" dirty="0" smtClean="0">
                <a:solidFill>
                  <a:srgbClr val="C00000"/>
                </a:solidFill>
              </a:rPr>
              <a:t>22</a:t>
            </a:r>
            <a:r>
              <a:rPr lang="ru-RU" sz="1400" b="1" dirty="0">
                <a:solidFill>
                  <a:srgbClr val="C00000"/>
                </a:solidFill>
              </a:rPr>
              <a:t>%</a:t>
            </a:r>
            <a:r>
              <a:rPr lang="ru-RU" sz="1100" dirty="0"/>
              <a:t>)</a:t>
            </a:r>
            <a:r>
              <a:rPr lang="ru-RU" sz="1400" b="1" dirty="0">
                <a:solidFill>
                  <a:srgbClr val="C00000"/>
                </a:solidFill>
              </a:rPr>
              <a:t> </a:t>
            </a:r>
            <a:r>
              <a:rPr lang="ru-RU" sz="1100" dirty="0" smtClean="0"/>
              <a:t>не </a:t>
            </a:r>
            <a:r>
              <a:rPr lang="ru-RU" sz="1100" dirty="0"/>
              <a:t>соответствовали требованиям </a:t>
            </a:r>
            <a:r>
              <a:rPr lang="ru-RU" sz="1100" dirty="0">
                <a:cs typeface="Times New Roman" panose="02020603050405020304" pitchFamily="18" charset="0"/>
              </a:rPr>
              <a:t>нормативных </a:t>
            </a:r>
            <a:r>
              <a:rPr lang="ru-RU" sz="1100" dirty="0" smtClean="0">
                <a:cs typeface="Times New Roman" panose="02020603050405020304" pitchFamily="18" charset="0"/>
              </a:rPr>
              <a:t>документов и </a:t>
            </a:r>
            <a:r>
              <a:rPr lang="ru-RU" sz="1100" dirty="0">
                <a:cs typeface="Times New Roman" panose="02020603050405020304" pitchFamily="18" charset="0"/>
              </a:rPr>
              <a:t>технических </a:t>
            </a:r>
            <a:r>
              <a:rPr lang="ru-RU" sz="1100" dirty="0" smtClean="0">
                <a:cs typeface="Times New Roman" panose="02020603050405020304" pitchFamily="18" charset="0"/>
              </a:rPr>
              <a:t>регламентов.</a:t>
            </a:r>
          </a:p>
          <a:p>
            <a:pPr algn="just"/>
            <a:endParaRPr lang="ru-RU" sz="1100" b="1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52874" y="1518175"/>
            <a:ext cx="412000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/>
              <a:t>Проводимые Центром мероприятия по рассмотрению письменных обращений потребителей на неудовлетворительное качество продовольственных товаров не относятся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к </a:t>
            </a:r>
            <a:r>
              <a:rPr lang="ru-RU" sz="1100" dirty="0"/>
              <a:t>деятельности по контролю и надзору </a:t>
            </a:r>
            <a:r>
              <a:rPr lang="ru-RU" sz="1100" dirty="0" smtClean="0"/>
              <a:t>(</a:t>
            </a:r>
            <a:r>
              <a:rPr lang="ru-RU" sz="1100" dirty="0" smtClean="0">
                <a:solidFill>
                  <a:srgbClr val="C00000"/>
                </a:solidFill>
              </a:rPr>
              <a:t>не работаем по </a:t>
            </a:r>
            <a:r>
              <a:rPr lang="ru-RU" sz="1100" b="1" dirty="0">
                <a:solidFill>
                  <a:srgbClr val="C00000"/>
                </a:solidFill>
              </a:rPr>
              <a:t>294-ФЗ</a:t>
            </a:r>
            <a:r>
              <a:rPr lang="ru-RU" sz="1100" dirty="0" smtClean="0"/>
              <a:t> </a:t>
            </a:r>
            <a:r>
              <a:rPr lang="ru-RU" sz="1100" dirty="0"/>
              <a:t>«О защите прав юридических лиц и индивидуальных предпринимателей при осуществлении государственного контроля (надзора) и муниципального контроля»).</a:t>
            </a:r>
            <a:endParaRPr lang="ru-RU" sz="1100" dirty="0" smtClean="0"/>
          </a:p>
          <a:p>
            <a:pPr algn="just"/>
            <a:endParaRPr lang="ru-RU" sz="1100" dirty="0" smtClean="0"/>
          </a:p>
          <a:p>
            <a:pPr algn="just"/>
            <a:endParaRPr lang="ru-RU" sz="1100" dirty="0"/>
          </a:p>
          <a:p>
            <a:pPr algn="just"/>
            <a:r>
              <a:rPr lang="ru-RU" sz="1100" dirty="0" smtClean="0"/>
              <a:t>ЦКК и наиболее крупные организации розничной </a:t>
            </a:r>
            <a:r>
              <a:rPr lang="ru-RU" sz="1100" dirty="0"/>
              <a:t>торговли </a:t>
            </a:r>
            <a:r>
              <a:rPr lang="ru-RU" sz="1100" dirty="0" smtClean="0"/>
              <a:t>заключили </a:t>
            </a:r>
            <a:r>
              <a:rPr lang="ru-RU" sz="1100" u="sng" dirty="0"/>
              <a:t>соглашения </a:t>
            </a:r>
            <a:r>
              <a:rPr lang="ru-RU" sz="1100" u="sng" dirty="0" smtClean="0"/>
              <a:t>о </a:t>
            </a:r>
            <a:r>
              <a:rPr lang="ru-RU" sz="1100" u="sng" dirty="0"/>
              <a:t>совместных действиях с целью </a:t>
            </a:r>
            <a:r>
              <a:rPr lang="ru-RU" sz="1100" u="sng" dirty="0" smtClean="0"/>
              <a:t>получения </a:t>
            </a:r>
            <a:r>
              <a:rPr lang="ru-RU" sz="1100" u="sng" dirty="0"/>
              <a:t>объективной </a:t>
            </a:r>
            <a:r>
              <a:rPr lang="ru-RU" sz="1100" u="sng" dirty="0" smtClean="0"/>
              <a:t>и </a:t>
            </a:r>
            <a:r>
              <a:rPr lang="ru-RU" sz="1100" u="sng" dirty="0"/>
              <a:t>достоверной информации о качестве </a:t>
            </a:r>
            <a:r>
              <a:rPr lang="ru-RU" sz="1100" u="sng" dirty="0" smtClean="0"/>
              <a:t/>
            </a:r>
            <a:br>
              <a:rPr lang="ru-RU" sz="1100" u="sng" dirty="0" smtClean="0"/>
            </a:br>
            <a:r>
              <a:rPr lang="ru-RU" sz="1100" u="sng" dirty="0" smtClean="0"/>
              <a:t>и </a:t>
            </a:r>
            <a:r>
              <a:rPr lang="ru-RU" sz="1100" u="sng" dirty="0"/>
              <a:t>безопасности продукции, </a:t>
            </a:r>
            <a:r>
              <a:rPr lang="ru-RU" sz="1100" u="sng" dirty="0" smtClean="0"/>
              <a:t>защиты </a:t>
            </a:r>
            <a:r>
              <a:rPr lang="ru-RU" sz="1100" u="sng" dirty="0"/>
              <a:t>прав потребителей посредством предотвращения поступления на потребительский рынок города некачественной и опасной продукции</a:t>
            </a:r>
            <a:r>
              <a:rPr lang="ru-RU" sz="1100" dirty="0" smtClean="0"/>
              <a:t>.</a:t>
            </a:r>
          </a:p>
          <a:p>
            <a:pPr algn="just"/>
            <a:endParaRPr lang="ru-RU" sz="1100" dirty="0" smtClean="0"/>
          </a:p>
          <a:p>
            <a:pPr algn="just"/>
            <a:endParaRPr lang="ru-RU" sz="1100" dirty="0"/>
          </a:p>
          <a:p>
            <a:pPr algn="just"/>
            <a:r>
              <a:rPr lang="ru-RU" sz="1100" dirty="0"/>
              <a:t>Соглашения </a:t>
            </a:r>
            <a:r>
              <a:rPr lang="ru-RU" sz="1100" dirty="0" smtClean="0"/>
              <a:t>заключены: X5 </a:t>
            </a:r>
            <a:r>
              <a:rPr lang="ru-RU" sz="1100" dirty="0" err="1"/>
              <a:t>Retail</a:t>
            </a:r>
            <a:r>
              <a:rPr lang="ru-RU" sz="1100" dirty="0"/>
              <a:t> </a:t>
            </a:r>
            <a:r>
              <a:rPr lang="ru-RU" sz="1100" dirty="0" err="1"/>
              <a:t>Group</a:t>
            </a:r>
            <a:r>
              <a:rPr lang="ru-RU" sz="1100" dirty="0"/>
              <a:t> («Пятерочка», «</a:t>
            </a:r>
            <a:r>
              <a:rPr lang="ru-RU" sz="1100" dirty="0" smtClean="0"/>
              <a:t>Перекресток</a:t>
            </a:r>
            <a:r>
              <a:rPr lang="ru-RU" sz="1100" dirty="0"/>
              <a:t>»), АО «ТАНДЕР» (магазины «Магнит»),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АО </a:t>
            </a:r>
            <a:r>
              <a:rPr lang="ru-RU" sz="1100" dirty="0"/>
              <a:t>«Дикси Юг</a:t>
            </a:r>
            <a:r>
              <a:rPr lang="ru-RU" sz="1100" dirty="0" smtClean="0"/>
              <a:t>», ООО </a:t>
            </a:r>
            <a:r>
              <a:rPr lang="ru-RU" sz="1100" dirty="0"/>
              <a:t>«Лента», ООО «ТД «</a:t>
            </a:r>
            <a:r>
              <a:rPr lang="ru-RU" sz="1100" dirty="0" err="1"/>
              <a:t>РеалЪ</a:t>
            </a:r>
            <a:r>
              <a:rPr lang="ru-RU" sz="1100" dirty="0"/>
              <a:t>», </a:t>
            </a:r>
            <a:r>
              <a:rPr lang="ru-RU" sz="1100" dirty="0" smtClean="0"/>
              <a:t>ООО </a:t>
            </a:r>
            <a:r>
              <a:rPr lang="ru-RU" sz="1100" dirty="0"/>
              <a:t>«</a:t>
            </a:r>
            <a:r>
              <a:rPr lang="ru-RU" sz="1100" dirty="0" err="1"/>
              <a:t>О'Кей</a:t>
            </a:r>
            <a:r>
              <a:rPr lang="ru-RU" sz="1100" dirty="0"/>
              <a:t>», </a:t>
            </a:r>
            <a:r>
              <a:rPr lang="ru-RU" sz="1100" dirty="0" smtClean="0"/>
              <a:t>ООО «METRO </a:t>
            </a:r>
            <a:r>
              <a:rPr lang="ru-RU" sz="1100" dirty="0" err="1"/>
              <a:t>cash&amp;carry</a:t>
            </a:r>
            <a:r>
              <a:rPr lang="ru-RU" sz="1100" dirty="0"/>
              <a:t>», </a:t>
            </a:r>
            <a:r>
              <a:rPr lang="ru-RU" sz="1100" dirty="0" smtClean="0"/>
              <a:t>универсамы</a:t>
            </a:r>
            <a:r>
              <a:rPr lang="ru-RU" sz="1100" dirty="0"/>
              <a:t>: «Невский</a:t>
            </a:r>
            <a:r>
              <a:rPr lang="ru-RU" sz="1100" dirty="0" smtClean="0"/>
              <a:t>», «</a:t>
            </a:r>
            <a:r>
              <a:rPr lang="ru-RU" sz="1100" dirty="0"/>
              <a:t>Пулковский», </a:t>
            </a:r>
            <a:r>
              <a:rPr lang="ru-RU" sz="1100" dirty="0" smtClean="0"/>
              <a:t>«</a:t>
            </a:r>
            <a:r>
              <a:rPr lang="ru-RU" sz="1100" dirty="0" err="1"/>
              <a:t>Супербабилон</a:t>
            </a:r>
            <a:r>
              <a:rPr lang="ru-RU" sz="1100" dirty="0"/>
              <a:t>», «Чайка</a:t>
            </a:r>
            <a:r>
              <a:rPr lang="ru-RU" sz="1100" dirty="0" smtClean="0"/>
              <a:t>» и другие.</a:t>
            </a:r>
          </a:p>
          <a:p>
            <a:pPr algn="just"/>
            <a:r>
              <a:rPr lang="ru-RU" sz="1100" dirty="0"/>
              <a:t> </a:t>
            </a:r>
            <a:r>
              <a:rPr lang="ru-RU" sz="1100" dirty="0" smtClean="0"/>
              <a:t>                                                Всего </a:t>
            </a:r>
            <a:r>
              <a:rPr lang="ru-RU" sz="1100" dirty="0"/>
              <a:t>заключено </a:t>
            </a:r>
            <a:r>
              <a:rPr lang="ru-RU" sz="1400" b="1" dirty="0">
                <a:solidFill>
                  <a:srgbClr val="C00000"/>
                </a:solidFill>
              </a:rPr>
              <a:t>30</a:t>
            </a:r>
            <a:r>
              <a:rPr lang="ru-RU" sz="1100" dirty="0"/>
              <a:t> таких </a:t>
            </a:r>
            <a:r>
              <a:rPr lang="ru-RU" sz="1100" dirty="0" smtClean="0"/>
              <a:t>соглашений</a:t>
            </a:r>
            <a:r>
              <a:rPr lang="ru-RU" sz="1100" dirty="0"/>
              <a:t>.</a:t>
            </a:r>
          </a:p>
        </p:txBody>
      </p:sp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xmlns="" val="577829587"/>
              </p:ext>
            </p:extLst>
          </p:nvPr>
        </p:nvGraphicFramePr>
        <p:xfrm>
          <a:off x="179512" y="5012090"/>
          <a:ext cx="8496944" cy="167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D065173-D9EF-4400-A69A-E78BD6C91A5E}"/>
              </a:ext>
            </a:extLst>
          </p:cNvPr>
          <p:cNvSpPr txBox="1"/>
          <p:nvPr/>
        </p:nvSpPr>
        <p:spPr>
          <a:xfrm>
            <a:off x="483649" y="4493667"/>
            <a:ext cx="4288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ОСНОВНЫЕ ПОКАЗАТЕЛИ РАБОТЫ ЗА 8 МЕСЯЦЕВ 2022 ГОДА: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29750" y="4948304"/>
            <a:ext cx="238335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62127"/>
                </a:solidFill>
                <a:cs typeface="Times New Roman" panose="02020603050405020304" pitchFamily="18" charset="0"/>
              </a:rPr>
              <a:t>2618 </a:t>
            </a:r>
            <a:r>
              <a:rPr lang="ru-RU" sz="11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обращений </a:t>
            </a:r>
            <a:r>
              <a:rPr lang="ru-RU" sz="1100" dirty="0" smtClean="0">
                <a:solidFill>
                  <a:prstClr val="black"/>
                </a:solidFill>
              </a:rPr>
              <a:t>граждан </a:t>
            </a:r>
            <a:r>
              <a:rPr lang="ru-RU" sz="1100" dirty="0">
                <a:solidFill>
                  <a:prstClr val="black"/>
                </a:solidFill>
              </a:rPr>
              <a:t>было </a:t>
            </a:r>
            <a:r>
              <a:rPr lang="ru-RU" sz="1100" dirty="0" smtClean="0">
                <a:solidFill>
                  <a:prstClr val="black"/>
                </a:solidFill>
              </a:rPr>
              <a:t>рассмотрено, из которых </a:t>
            </a:r>
            <a:r>
              <a:rPr lang="ru-RU" sz="1400" b="1" dirty="0" smtClean="0">
                <a:solidFill>
                  <a:srgbClr val="E61E25"/>
                </a:solidFill>
              </a:rPr>
              <a:t>635</a:t>
            </a:r>
            <a:r>
              <a:rPr lang="ru-RU" sz="1400" b="1" dirty="0" smtClean="0">
                <a:solidFill>
                  <a:srgbClr val="C00000"/>
                </a:solidFill>
              </a:rPr>
              <a:t> </a:t>
            </a:r>
            <a:r>
              <a:rPr lang="ru-RU" sz="1100" dirty="0" smtClean="0">
                <a:solidFill>
                  <a:prstClr val="black"/>
                </a:solidFill>
              </a:rPr>
              <a:t>– </a:t>
            </a:r>
            <a:br>
              <a:rPr lang="ru-RU" sz="1100" dirty="0" smtClean="0">
                <a:solidFill>
                  <a:prstClr val="black"/>
                </a:solidFill>
              </a:rPr>
            </a:br>
            <a:r>
              <a:rPr lang="ru-RU" sz="1100" dirty="0" smtClean="0">
                <a:solidFill>
                  <a:prstClr val="black"/>
                </a:solidFill>
              </a:rPr>
              <a:t>на продовольственные товары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592341" y="5051845"/>
            <a:ext cx="220973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6880 </a:t>
            </a:r>
            <a:r>
              <a:rPr lang="ru-RU" sz="1100" dirty="0" smtClean="0">
                <a:solidFill>
                  <a:prstClr val="black"/>
                </a:solidFill>
              </a:rPr>
              <a:t>лабораторных исследования было проведено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xmlns="" xmlns:lc="http://schemas.openxmlformats.org/drawingml/2006/lockedCanvas" id="{F6382176-9866-49CC-8264-A7AED09F97B8}"/>
              </a:ext>
            </a:extLst>
          </p:cNvPr>
          <p:cNvSpPr txBox="1"/>
          <p:nvPr/>
        </p:nvSpPr>
        <p:spPr>
          <a:xfrm>
            <a:off x="323988" y="5744342"/>
            <a:ext cx="44614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1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Отобрано в торговых предприятиях и исследовано </a:t>
            </a:r>
            <a:r>
              <a:rPr lang="ru-RU" sz="1400" b="1" dirty="0" smtClean="0">
                <a:solidFill>
                  <a:srgbClr val="C00000"/>
                </a:solidFill>
              </a:rPr>
              <a:t>316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b="1" dirty="0" smtClean="0">
                <a:solidFill>
                  <a:prstClr val="black"/>
                </a:solidFill>
              </a:rPr>
              <a:t>образцов пищевой продукции</a:t>
            </a:r>
            <a:r>
              <a:rPr lang="ru-RU" sz="1100" dirty="0" smtClean="0">
                <a:solidFill>
                  <a:prstClr val="black"/>
                </a:solidFill>
              </a:rPr>
              <a:t>, из </a:t>
            </a:r>
            <a:r>
              <a:rPr lang="ru-RU" sz="1100" dirty="0">
                <a:solidFill>
                  <a:prstClr val="black"/>
                </a:solidFill>
              </a:rPr>
              <a:t>них – </a:t>
            </a:r>
            <a:r>
              <a:rPr lang="ru-RU" sz="1400" b="1" dirty="0" smtClean="0">
                <a:solidFill>
                  <a:srgbClr val="C00000"/>
                </a:solidFill>
              </a:rPr>
              <a:t>95 </a:t>
            </a:r>
            <a:r>
              <a:rPr lang="ru-RU" sz="1400" dirty="0">
                <a:solidFill>
                  <a:prstClr val="black"/>
                </a:solidFill>
              </a:rPr>
              <a:t>(</a:t>
            </a:r>
            <a:r>
              <a:rPr lang="ru-RU" sz="1400" b="1" dirty="0" smtClean="0">
                <a:solidFill>
                  <a:srgbClr val="C00000"/>
                </a:solidFill>
              </a:rPr>
              <a:t>30,1%</a:t>
            </a:r>
            <a:r>
              <a:rPr lang="ru-RU" sz="1400" dirty="0" smtClean="0">
                <a:solidFill>
                  <a:prstClr val="black"/>
                </a:solidFill>
              </a:rPr>
              <a:t>) </a:t>
            </a:r>
            <a:r>
              <a:rPr lang="ru-RU" sz="1100" dirty="0" smtClean="0">
                <a:solidFill>
                  <a:prstClr val="black"/>
                </a:solidFill>
              </a:rPr>
              <a:t>не </a:t>
            </a:r>
            <a:r>
              <a:rPr lang="ru-RU" sz="1100" dirty="0">
                <a:solidFill>
                  <a:prstClr val="black"/>
                </a:solidFill>
              </a:rPr>
              <a:t>соответствовали требованиям </a:t>
            </a:r>
            <a:r>
              <a:rPr lang="ru-RU" sz="1100" dirty="0">
                <a:solidFill>
                  <a:prstClr val="black"/>
                </a:solidFill>
                <a:cs typeface="Times New Roman" panose="02020603050405020304" pitchFamily="18" charset="0"/>
              </a:rPr>
              <a:t>нормативных </a:t>
            </a:r>
            <a:r>
              <a:rPr lang="ru-RU" sz="11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документов и </a:t>
            </a:r>
            <a:r>
              <a:rPr lang="ru-RU" sz="1100" dirty="0">
                <a:solidFill>
                  <a:prstClr val="black"/>
                </a:solidFill>
                <a:cs typeface="Times New Roman" panose="02020603050405020304" pitchFamily="18" charset="0"/>
              </a:rPr>
              <a:t>технических </a:t>
            </a:r>
            <a:r>
              <a:rPr lang="ru-RU" sz="11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регламентов.</a:t>
            </a:r>
          </a:p>
          <a:p>
            <a:pPr algn="just"/>
            <a:endParaRPr lang="ru-RU" sz="1100" b="1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664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>
            <a:extLst>
              <a:ext uri="{FF2B5EF4-FFF2-40B4-BE49-F238E27FC236}">
                <a16:creationId xmlns="" xmlns:a16="http://schemas.microsoft.com/office/drawing/2014/main" id="{DDDFCB84-15C9-49D9-B064-974320EDFCC7}"/>
              </a:ext>
            </a:extLst>
          </p:cNvPr>
          <p:cNvGrpSpPr/>
          <p:nvPr/>
        </p:nvGrpSpPr>
        <p:grpSpPr>
          <a:xfrm>
            <a:off x="120047" y="5401733"/>
            <a:ext cx="2232248" cy="477054"/>
            <a:chOff x="6268137" y="4416840"/>
            <a:chExt cx="2232248" cy="477054"/>
          </a:xfrm>
        </p:grpSpPr>
        <p:sp>
          <p:nvSpPr>
            <p:cNvPr id="27" name="TextBox 26"/>
            <p:cNvSpPr txBox="1"/>
            <p:nvPr/>
          </p:nvSpPr>
          <p:spPr>
            <a:xfrm>
              <a:off x="6268137" y="4416840"/>
              <a:ext cx="223224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C00000"/>
                  </a:solidFill>
                </a:rPr>
                <a:t/>
              </a:r>
              <a:br>
                <a:rPr lang="en-US" sz="1400" b="1" dirty="0">
                  <a:solidFill>
                    <a:srgbClr val="C00000"/>
                  </a:solidFill>
                </a:rPr>
              </a:br>
              <a:endParaRPr lang="ru-RU" sz="1100" dirty="0">
                <a:solidFill>
                  <a:prstClr val="black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0A592490-80C3-49B4-B6F5-974D5B50206E}"/>
                </a:ext>
              </a:extLst>
            </p:cNvPr>
            <p:cNvSpPr txBox="1"/>
            <p:nvPr/>
          </p:nvSpPr>
          <p:spPr>
            <a:xfrm>
              <a:off x="7056219" y="4584562"/>
              <a:ext cx="1008112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1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7C3B3A08-8998-4886-A487-54085708814D}"/>
              </a:ext>
            </a:extLst>
          </p:cNvPr>
          <p:cNvSpPr/>
          <p:nvPr/>
        </p:nvSpPr>
        <p:spPr>
          <a:xfrm>
            <a:off x="35496" y="776626"/>
            <a:ext cx="9144000" cy="45719"/>
          </a:xfrm>
          <a:prstGeom prst="rect">
            <a:avLst/>
          </a:prstGeom>
          <a:solidFill>
            <a:srgbClr val="E61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B95FA836-FAAA-4334-AD78-13A53404BE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36296" y="332656"/>
            <a:ext cx="1627436" cy="407608"/>
          </a:xfrm>
          <a:prstGeom prst="rect">
            <a:avLst/>
          </a:prstGeom>
        </p:spPr>
      </p:pic>
      <p:sp>
        <p:nvSpPr>
          <p:cNvPr id="33" name="Заголовок 1"/>
          <p:cNvSpPr>
            <a:spLocks noGrp="1"/>
          </p:cNvSpPr>
          <p:nvPr>
            <p:ph type="ctrTitle"/>
          </p:nvPr>
        </p:nvSpPr>
        <p:spPr>
          <a:xfrm>
            <a:off x="252991" y="91210"/>
            <a:ext cx="5256584" cy="593141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Доля обращений по основным группам продовольственных товаров</a:t>
            </a:r>
            <a:endParaRPr lang="ru-RU" sz="16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xmlns="" val="1751783388"/>
              </p:ext>
            </p:extLst>
          </p:nvPr>
        </p:nvGraphicFramePr>
        <p:xfrm>
          <a:off x="252991" y="2026107"/>
          <a:ext cx="8496944" cy="167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:p14="http://schemas.microsoft.com/office/powerpoint/2010/main" xmlns="" val="593339176"/>
              </p:ext>
            </p:extLst>
          </p:nvPr>
        </p:nvGraphicFramePr>
        <p:xfrm>
          <a:off x="242240" y="4562696"/>
          <a:ext cx="8496944" cy="167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D065173-D9EF-4400-A69A-E78BD6C91A5E}"/>
              </a:ext>
            </a:extLst>
          </p:cNvPr>
          <p:cNvSpPr txBox="1"/>
          <p:nvPr/>
        </p:nvSpPr>
        <p:spPr>
          <a:xfrm>
            <a:off x="701121" y="1330251"/>
            <a:ext cx="4360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C00000"/>
                </a:solidFill>
              </a:rPr>
              <a:t>Доля обращений по основным группам </a:t>
            </a:r>
            <a:r>
              <a:rPr lang="ru-RU" sz="1200" b="1" dirty="0" smtClean="0">
                <a:solidFill>
                  <a:srgbClr val="C00000"/>
                </a:solidFill>
              </a:rPr>
              <a:t>продовольственных товаров </a:t>
            </a:r>
            <a:r>
              <a:rPr lang="ru-RU" sz="1200" b="1" dirty="0">
                <a:solidFill>
                  <a:srgbClr val="C00000"/>
                </a:solidFill>
              </a:rPr>
              <a:t>в 2021 </a:t>
            </a:r>
            <a:r>
              <a:rPr lang="ru-RU" sz="1200" b="1" dirty="0" smtClean="0">
                <a:solidFill>
                  <a:srgbClr val="C00000"/>
                </a:solidFill>
              </a:rPr>
              <a:t>году: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D065173-D9EF-4400-A69A-E78BD6C91A5E}"/>
              </a:ext>
            </a:extLst>
          </p:cNvPr>
          <p:cNvSpPr txBox="1"/>
          <p:nvPr/>
        </p:nvSpPr>
        <p:spPr>
          <a:xfrm>
            <a:off x="697266" y="4056176"/>
            <a:ext cx="4288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C00000"/>
                </a:solidFill>
              </a:rPr>
              <a:t>Доля обращений по основным группам </a:t>
            </a:r>
            <a:r>
              <a:rPr lang="ru-RU" sz="1200" b="1" dirty="0" smtClean="0">
                <a:solidFill>
                  <a:srgbClr val="C00000"/>
                </a:solidFill>
              </a:rPr>
              <a:t>продовольственных товаров за</a:t>
            </a: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8 месяцев 2022 ГОДА:</a:t>
            </a:r>
          </a:p>
        </p:txBody>
      </p:sp>
    </p:spTree>
    <p:extLst>
      <p:ext uri="{BB962C8B-B14F-4D97-AF65-F5344CB8AC3E}">
        <p14:creationId xmlns:p14="http://schemas.microsoft.com/office/powerpoint/2010/main" xmlns="" val="18386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104" y="116632"/>
            <a:ext cx="7023175" cy="6236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+mn-lt"/>
              </a:rPr>
              <a:t>Сравнительный анализ пищевых продуктов ненадлежащего качества </a:t>
            </a: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за </a:t>
            </a:r>
            <a:r>
              <a:rPr lang="ru-RU" sz="1600" b="1" dirty="0">
                <a:solidFill>
                  <a:srgbClr val="C00000"/>
                </a:solidFill>
                <a:latin typeface="+mn-lt"/>
              </a:rPr>
              <a:t>2021 год и </a:t>
            </a: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8 </a:t>
            </a:r>
            <a:r>
              <a:rPr lang="ru-RU" sz="1600" b="1" dirty="0">
                <a:solidFill>
                  <a:srgbClr val="C00000"/>
                </a:solidFill>
                <a:latin typeface="+mn-lt"/>
              </a:rPr>
              <a:t>месяцев 2022 </a:t>
            </a: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года</a:t>
            </a:r>
            <a:endParaRPr lang="ru-RU" sz="16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7976400"/>
              </p:ext>
            </p:extLst>
          </p:nvPr>
        </p:nvGraphicFramePr>
        <p:xfrm>
          <a:off x="164908" y="908720"/>
          <a:ext cx="8583555" cy="212207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138719"/>
                <a:gridCol w="1348676"/>
                <a:gridCol w="1658836"/>
                <a:gridCol w="1931463"/>
                <a:gridCol w="1505861"/>
              </a:tblGrid>
              <a:tr h="796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товаров,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рыба </a:t>
                      </a:r>
                      <a:b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рыбная </a:t>
                      </a:r>
                      <a:b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продукция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молоко и молочная продукция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мясо и мясопродукты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плодо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-овощная продукция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</a:tr>
              <a:tr h="235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 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 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14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месяцев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года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26,9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14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B95FA836-FAAA-4334-AD78-13A53404BE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36296" y="332656"/>
            <a:ext cx="1627436" cy="407608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7C3B3A08-8998-4886-A487-54085708814D}"/>
              </a:ext>
            </a:extLst>
          </p:cNvPr>
          <p:cNvSpPr/>
          <p:nvPr/>
        </p:nvSpPr>
        <p:spPr>
          <a:xfrm>
            <a:off x="35496" y="776626"/>
            <a:ext cx="9144000" cy="45719"/>
          </a:xfrm>
          <a:prstGeom prst="rect">
            <a:avLst/>
          </a:prstGeom>
          <a:solidFill>
            <a:srgbClr val="E61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53408217"/>
              </p:ext>
            </p:extLst>
          </p:nvPr>
        </p:nvGraphicFramePr>
        <p:xfrm>
          <a:off x="164908" y="2607947"/>
          <a:ext cx="8583555" cy="406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2147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>
            <a:extLst>
              <a:ext uri="{FF2B5EF4-FFF2-40B4-BE49-F238E27FC236}">
                <a16:creationId xmlns="" xmlns:a16="http://schemas.microsoft.com/office/drawing/2014/main" id="{DDDFCB84-15C9-49D9-B064-974320EDFCC7}"/>
              </a:ext>
            </a:extLst>
          </p:cNvPr>
          <p:cNvGrpSpPr/>
          <p:nvPr/>
        </p:nvGrpSpPr>
        <p:grpSpPr>
          <a:xfrm>
            <a:off x="120047" y="5464543"/>
            <a:ext cx="2232248" cy="477054"/>
            <a:chOff x="6268137" y="4416840"/>
            <a:chExt cx="2232248" cy="477054"/>
          </a:xfrm>
        </p:grpSpPr>
        <p:sp>
          <p:nvSpPr>
            <p:cNvPr id="27" name="TextBox 26"/>
            <p:cNvSpPr txBox="1"/>
            <p:nvPr/>
          </p:nvSpPr>
          <p:spPr>
            <a:xfrm>
              <a:off x="6268137" y="4416840"/>
              <a:ext cx="223224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C00000"/>
                  </a:solidFill>
                </a:rPr>
                <a:t/>
              </a:r>
              <a:br>
                <a:rPr lang="en-US" sz="1400" b="1" dirty="0">
                  <a:solidFill>
                    <a:srgbClr val="C00000"/>
                  </a:solidFill>
                </a:rPr>
              </a:br>
              <a:endParaRPr lang="ru-RU" sz="11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0A592490-80C3-49B4-B6F5-974D5B50206E}"/>
                </a:ext>
              </a:extLst>
            </p:cNvPr>
            <p:cNvSpPr txBox="1"/>
            <p:nvPr/>
          </p:nvSpPr>
          <p:spPr>
            <a:xfrm>
              <a:off x="7056219" y="4584562"/>
              <a:ext cx="1008112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1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7C3B3A08-8998-4886-A487-54085708814D}"/>
              </a:ext>
            </a:extLst>
          </p:cNvPr>
          <p:cNvSpPr/>
          <p:nvPr/>
        </p:nvSpPr>
        <p:spPr>
          <a:xfrm>
            <a:off x="35496" y="776626"/>
            <a:ext cx="9144000" cy="45719"/>
          </a:xfrm>
          <a:prstGeom prst="rect">
            <a:avLst/>
          </a:prstGeom>
          <a:solidFill>
            <a:srgbClr val="E61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B95FA836-FAAA-4334-AD78-13A53404BE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36296" y="332656"/>
            <a:ext cx="1627436" cy="40760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515562" y="1069596"/>
            <a:ext cx="2232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endParaRPr lang="ru-RU" sz="900" dirty="0"/>
          </a:p>
          <a:p>
            <a:pPr>
              <a:spcAft>
                <a:spcPts val="600"/>
              </a:spcAft>
              <a:buClr>
                <a:srgbClr val="C00000"/>
              </a:buClr>
            </a:pPr>
            <a:endParaRPr lang="en-US" sz="900" dirty="0" smtClean="0"/>
          </a:p>
          <a:p>
            <a:pPr>
              <a:spcAft>
                <a:spcPts val="600"/>
              </a:spcAft>
              <a:buClr>
                <a:srgbClr val="C00000"/>
              </a:buClr>
            </a:pPr>
            <a:endParaRPr lang="ru-RU" sz="9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2991" y="1667263"/>
            <a:ext cx="231838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ru-RU" sz="1100" dirty="0"/>
              <a:t>количество </a:t>
            </a:r>
            <a:r>
              <a:rPr lang="ru-RU" sz="1100" dirty="0" smtClean="0"/>
              <a:t>оказанных</a:t>
            </a:r>
          </a:p>
          <a:p>
            <a:pPr algn="ctr">
              <a:buClr>
                <a:srgbClr val="C00000"/>
              </a:buClr>
            </a:pPr>
            <a:r>
              <a:rPr lang="ru-RU" sz="1100" dirty="0" smtClean="0"/>
              <a:t> </a:t>
            </a:r>
            <a:r>
              <a:rPr lang="ru-RU" sz="1100" dirty="0"/>
              <a:t>гражданам </a:t>
            </a:r>
            <a:r>
              <a:rPr lang="ru-RU" sz="1100" dirty="0" smtClean="0"/>
              <a:t>консультаций </a:t>
            </a:r>
            <a:r>
              <a:rPr lang="ru-RU" sz="1100" b="1" dirty="0" smtClean="0"/>
              <a:t>4000</a:t>
            </a:r>
            <a:r>
              <a:rPr lang="ru-RU" sz="1100" dirty="0" smtClean="0"/>
              <a:t> (норматив по ГЗ)</a:t>
            </a:r>
            <a:endParaRPr lang="ru-RU" sz="11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163300" y="1368922"/>
            <a:ext cx="300033" cy="298176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7D065173-D9EF-4400-A69A-E78BD6C91A5E}"/>
              </a:ext>
            </a:extLst>
          </p:cNvPr>
          <p:cNvSpPr txBox="1"/>
          <p:nvPr/>
        </p:nvSpPr>
        <p:spPr>
          <a:xfrm>
            <a:off x="485762" y="2344445"/>
            <a:ext cx="3544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ОСНОВНЫЕ ПОКАЗАТЕЛИ РАБОТЫ</a:t>
            </a:r>
            <a:r>
              <a:rPr lang="en-US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В 2021 ГОДУ: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66459" y="2621444"/>
            <a:ext cx="2383351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62127"/>
                </a:solidFill>
                <a:cs typeface="Times New Roman" panose="02020603050405020304" pitchFamily="18" charset="0"/>
              </a:rPr>
              <a:t>4 021 </a:t>
            </a:r>
            <a:r>
              <a:rPr lang="ru-RU" sz="1100" dirty="0" smtClean="0">
                <a:cs typeface="Times New Roman" panose="02020603050405020304" pitchFamily="18" charset="0"/>
              </a:rPr>
              <a:t>обращение </a:t>
            </a:r>
            <a:r>
              <a:rPr lang="ru-RU" sz="1100" dirty="0" smtClean="0"/>
              <a:t>граждан </a:t>
            </a:r>
            <a:r>
              <a:rPr lang="ru-RU" sz="1100" dirty="0"/>
              <a:t>было </a:t>
            </a:r>
            <a:r>
              <a:rPr lang="ru-RU" sz="1100" dirty="0" smtClean="0"/>
              <a:t>рассмотрено, из которых </a:t>
            </a:r>
            <a:r>
              <a:rPr lang="ru-RU" sz="1400" b="1" dirty="0" smtClean="0">
                <a:solidFill>
                  <a:srgbClr val="C00000"/>
                </a:solidFill>
              </a:rPr>
              <a:t>3142 </a:t>
            </a:r>
            <a:r>
              <a:rPr lang="ru-RU" sz="1100" dirty="0" smtClean="0"/>
              <a:t>– </a:t>
            </a:r>
            <a:br>
              <a:rPr lang="ru-RU" sz="1100" dirty="0" smtClean="0"/>
            </a:br>
            <a:r>
              <a:rPr lang="ru-RU" sz="1100" dirty="0" smtClean="0"/>
              <a:t>на непродовольственные товары и услуги</a:t>
            </a:r>
          </a:p>
          <a:p>
            <a:endParaRPr lang="ru-RU" sz="11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41652"/>
            <a:ext cx="4680520" cy="39911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Мероприятия </a:t>
            </a:r>
            <a:r>
              <a:rPr lang="ru-RU" sz="1100" b="1" dirty="0"/>
              <a:t>по реализации, обеспечению </a:t>
            </a:r>
            <a:r>
              <a:rPr lang="ru-RU" sz="1100" b="1" dirty="0" smtClean="0"/>
              <a:t>и </a:t>
            </a:r>
            <a:r>
              <a:rPr lang="ru-RU" sz="1100" b="1" dirty="0"/>
              <a:t>защите прав потребителей </a:t>
            </a:r>
            <a:r>
              <a:rPr lang="ru-RU" sz="1100" b="1" dirty="0" smtClean="0"/>
              <a:t>(государственная работа)</a:t>
            </a:r>
            <a:endParaRPr lang="ru-RU" sz="1100" b="1" dirty="0"/>
          </a:p>
        </p:txBody>
      </p:sp>
      <p:sp>
        <p:nvSpPr>
          <p:cNvPr id="33" name="Заголовок 1"/>
          <p:cNvSpPr>
            <a:spLocks noGrp="1"/>
          </p:cNvSpPr>
          <p:nvPr>
            <p:ph type="ctrTitle"/>
          </p:nvPr>
        </p:nvSpPr>
        <p:spPr>
          <a:xfrm>
            <a:off x="252990" y="91210"/>
            <a:ext cx="6262571" cy="593141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Консультирование граждан по вопросу приобретения непродовольственных товаров и услуг ненадлежащего качества</a:t>
            </a:r>
            <a:endParaRPr lang="ru-RU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771800" y="2704133"/>
            <a:ext cx="22097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</a:rPr>
              <a:t>144 </a:t>
            </a:r>
            <a:r>
              <a:rPr lang="ru-RU" sz="1200" b="1" dirty="0" smtClean="0">
                <a:solidFill>
                  <a:srgbClr val="C62127"/>
                </a:solidFill>
              </a:rPr>
              <a:t>э</a:t>
            </a:r>
            <a:r>
              <a:rPr lang="ru-RU" sz="12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кспертизы</a:t>
            </a:r>
            <a:r>
              <a:rPr lang="ru-RU" sz="11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 качества </a:t>
            </a:r>
            <a:r>
              <a:rPr lang="ru-RU" sz="11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обуви, изделий кожгалантереи </a:t>
            </a:r>
            <a:r>
              <a:rPr lang="ru-RU" sz="11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 </a:t>
            </a:r>
            <a:r>
              <a:rPr lang="ru-RU" sz="11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(возвращено потребителям  более </a:t>
            </a:r>
            <a:r>
              <a:rPr lang="ru-RU" sz="11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1,27 млн. </a:t>
            </a:r>
            <a:r>
              <a:rPr lang="ru-RU" sz="11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руб.)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 </a:t>
            </a:r>
            <a:endParaRPr lang="ru-RU" sz="11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140717" y="2287772"/>
            <a:ext cx="3871694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Консультирование граждан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 и семинары </a:t>
            </a:r>
            <a:b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</a:b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на </a:t>
            </a:r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территории ВМО по вопросам защиты прав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потребителей в 2021 году : </a:t>
            </a:r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в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6 ВМО и в 3-х КЦСОН </a:t>
            </a:r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проводились выездные консультации потребителей, проконсультировано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62 человека, проведено  </a:t>
            </a:r>
            <a:b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</a:b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4 </a:t>
            </a:r>
            <a:r>
              <a:rPr lang="ru-RU" sz="1400" b="1" dirty="0" err="1" smtClean="0">
                <a:solidFill>
                  <a:srgbClr val="C62127"/>
                </a:solidFill>
                <a:latin typeface="PF DinText Pro" panose="02000506020000020004" pitchFamily="50" charset="0"/>
              </a:rPr>
              <a:t>вебинара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 (более 2764 просмотра).</a:t>
            </a:r>
          </a:p>
          <a:p>
            <a:endParaRPr lang="ru-RU" sz="1400" b="1" dirty="0">
              <a:solidFill>
                <a:srgbClr val="C62127"/>
              </a:solidFill>
              <a:latin typeface="PF DinText Pro" panose="02000506020000020004" pitchFamily="50" charset="0"/>
            </a:endParaRPr>
          </a:p>
          <a:p>
            <a:endParaRPr lang="ru-RU" sz="1100" b="1" dirty="0">
              <a:solidFill>
                <a:srgbClr val="C62127"/>
              </a:solidFill>
              <a:latin typeface="PF DinText Pro" panose="02000506020000020004" pitchFamily="50" charset="0"/>
            </a:endParaRPr>
          </a:p>
          <a:p>
            <a:endParaRPr lang="ru-RU" sz="1100" b="1" dirty="0">
              <a:solidFill>
                <a:srgbClr val="C62127"/>
              </a:solidFill>
              <a:latin typeface="PF DinText Pro" panose="02000506020000020004" pitchFamily="50" charset="0"/>
            </a:endParaRPr>
          </a:p>
          <a:p>
            <a:endParaRPr lang="ru-RU" sz="1100" b="1" dirty="0" smtClean="0">
              <a:solidFill>
                <a:srgbClr val="C62127"/>
              </a:solidFill>
              <a:latin typeface="PF DinText Pro" panose="02000506020000020004" pitchFamily="50" charset="0"/>
            </a:endParaRPr>
          </a:p>
          <a:p>
            <a:endParaRPr lang="ru-RU" sz="1100" b="1" dirty="0">
              <a:solidFill>
                <a:srgbClr val="C62127"/>
              </a:solidFill>
              <a:latin typeface="PF DinText Pro" panose="02000506020000020004" pitchFamily="50" charset="0"/>
            </a:endParaRPr>
          </a:p>
          <a:p>
            <a:endParaRPr lang="ru-RU" sz="1100" b="1" dirty="0" smtClean="0">
              <a:solidFill>
                <a:srgbClr val="C62127"/>
              </a:solidFill>
              <a:latin typeface="PF DinText Pro" panose="02000506020000020004" pitchFamily="50" charset="0"/>
            </a:endParaRPr>
          </a:p>
          <a:p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Консультирование граждан  и семинары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/>
            </a:r>
            <a:b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</a:b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на </a:t>
            </a:r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территории ВМО по вопросам защиты прав потребителей 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за  8 месяцев 2022 года </a:t>
            </a:r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: в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13 ВМО </a:t>
            </a:r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проводились выездные консультации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потребителей </a:t>
            </a:r>
            <a:b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</a:b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и семинары, </a:t>
            </a:r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проконсультировано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124 человека, </a:t>
            </a:r>
            <a:r>
              <a:rPr lang="ru-RU" sz="14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проведен  </a:t>
            </a:r>
            <a:r>
              <a:rPr lang="ru-RU" sz="14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1 семинар в режиме ВКС для пяти МО Курортного района.</a:t>
            </a:r>
            <a:endParaRPr lang="ru-RU" sz="1400" b="1" dirty="0">
              <a:solidFill>
                <a:srgbClr val="C62127"/>
              </a:solidFill>
              <a:latin typeface="PF DinText Pro" panose="02000506020000020004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D065173-D9EF-4400-A69A-E78BD6C91A5E}"/>
              </a:ext>
            </a:extLst>
          </p:cNvPr>
          <p:cNvSpPr txBox="1"/>
          <p:nvPr/>
        </p:nvSpPr>
        <p:spPr>
          <a:xfrm>
            <a:off x="539661" y="4625186"/>
            <a:ext cx="4288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ОСНОВНЫЕ ПОКАЗАТЕЛИ РАБОТЫ ЗА 8 МЕСЯЦЕВ 2022 ГОДА: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85762" y="5079823"/>
            <a:ext cx="238335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62127"/>
                </a:solidFill>
                <a:cs typeface="Times New Roman" panose="02020603050405020304" pitchFamily="18" charset="0"/>
              </a:rPr>
              <a:t>2618 </a:t>
            </a:r>
            <a:r>
              <a:rPr lang="ru-RU" sz="11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обращений </a:t>
            </a:r>
            <a:r>
              <a:rPr lang="ru-RU" sz="1100" dirty="0" smtClean="0">
                <a:solidFill>
                  <a:prstClr val="black"/>
                </a:solidFill>
              </a:rPr>
              <a:t>граждан </a:t>
            </a:r>
            <a:r>
              <a:rPr lang="ru-RU" sz="1100" dirty="0">
                <a:solidFill>
                  <a:prstClr val="black"/>
                </a:solidFill>
              </a:rPr>
              <a:t>было </a:t>
            </a:r>
            <a:r>
              <a:rPr lang="ru-RU" sz="1100" dirty="0" smtClean="0">
                <a:solidFill>
                  <a:prstClr val="black"/>
                </a:solidFill>
              </a:rPr>
              <a:t>рассмотрено, из которых </a:t>
            </a:r>
            <a:r>
              <a:rPr lang="ru-RU" sz="1400" b="1" dirty="0" smtClean="0">
                <a:solidFill>
                  <a:srgbClr val="E61E25"/>
                </a:solidFill>
              </a:rPr>
              <a:t>1983</a:t>
            </a:r>
            <a:r>
              <a:rPr lang="ru-RU" sz="1400" b="1" dirty="0" smtClean="0">
                <a:solidFill>
                  <a:srgbClr val="C00000"/>
                </a:solidFill>
              </a:rPr>
              <a:t> </a:t>
            </a:r>
            <a:r>
              <a:rPr lang="ru-RU" sz="1100" dirty="0" smtClean="0">
                <a:solidFill>
                  <a:prstClr val="black"/>
                </a:solidFill>
              </a:rPr>
              <a:t>– </a:t>
            </a:r>
            <a:br>
              <a:rPr lang="ru-RU" sz="1100" dirty="0" smtClean="0">
                <a:solidFill>
                  <a:prstClr val="black"/>
                </a:solidFill>
              </a:rPr>
            </a:br>
            <a:r>
              <a:rPr lang="ru-RU" sz="1100" dirty="0" smtClean="0">
                <a:solidFill>
                  <a:prstClr val="black"/>
                </a:solidFill>
              </a:rPr>
              <a:t>на непродовольственные товары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65035" y="5098678"/>
            <a:ext cx="2193056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123 </a:t>
            </a:r>
            <a:r>
              <a:rPr lang="ru-RU" sz="1200" b="1" dirty="0">
                <a:solidFill>
                  <a:srgbClr val="C62127"/>
                </a:solidFill>
              </a:rPr>
              <a:t>э</a:t>
            </a:r>
            <a:r>
              <a:rPr lang="ru-RU" sz="12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кспертизы</a:t>
            </a:r>
            <a:r>
              <a:rPr lang="ru-RU" sz="11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 качества обуви, изделий кожгалантереи  (возвращено потребителям  более </a:t>
            </a:r>
            <a:r>
              <a:rPr lang="ru-RU" sz="1100" b="1" dirty="0" smtClean="0">
                <a:solidFill>
                  <a:srgbClr val="C62127"/>
                </a:solidFill>
                <a:latin typeface="PF DinText Pro" panose="02000506020000020004" pitchFamily="50" charset="0"/>
              </a:rPr>
              <a:t> 1 млн. </a:t>
            </a:r>
            <a:r>
              <a:rPr lang="ru-RU" sz="1100" b="1" dirty="0">
                <a:solidFill>
                  <a:srgbClr val="C62127"/>
                </a:solidFill>
                <a:latin typeface="PF DinText Pro" panose="02000506020000020004" pitchFamily="50" charset="0"/>
              </a:rPr>
              <a:t>руб.)</a:t>
            </a:r>
          </a:p>
          <a:p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xmlns="" xmlns:lc="http://schemas.openxmlformats.org/drawingml/2006/lockedCanvas" id="{F6382176-9866-49CC-8264-A7AED09F97B8}"/>
              </a:ext>
            </a:extLst>
          </p:cNvPr>
          <p:cNvSpPr txBox="1"/>
          <p:nvPr/>
        </p:nvSpPr>
        <p:spPr>
          <a:xfrm>
            <a:off x="380000" y="5875861"/>
            <a:ext cx="446140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1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По телефону «горячей линии» проконсультировано </a:t>
            </a:r>
            <a:r>
              <a:rPr lang="ru-RU" sz="1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2238 </a:t>
            </a:r>
            <a:r>
              <a:rPr lang="ru-RU" sz="11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потребителей по вопросу приобретения непродовольственных товаров ненадлежащего качества и оказания некачественных услуг.</a:t>
            </a:r>
          </a:p>
          <a:p>
            <a:pPr algn="just"/>
            <a:endParaRPr lang="ru-RU" sz="1100" b="1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xmlns="" xmlns:lc="http://schemas.openxmlformats.org/drawingml/2006/lockedCanvas" id="{F6382176-9866-49CC-8264-A7AED09F97B8}"/>
              </a:ext>
            </a:extLst>
          </p:cNvPr>
          <p:cNvSpPr txBox="1"/>
          <p:nvPr/>
        </p:nvSpPr>
        <p:spPr>
          <a:xfrm>
            <a:off x="339408" y="3702618"/>
            <a:ext cx="446140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1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По телефону «горячей линии» проконсультировано </a:t>
            </a:r>
            <a:r>
              <a:rPr lang="ru-RU" sz="1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3093 </a:t>
            </a:r>
            <a:r>
              <a:rPr lang="ru-RU" sz="11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потребителя по вопросу приобретения непродовольственных товаров ненадлежащего качества и оказания некачественных услуг.</a:t>
            </a:r>
          </a:p>
          <a:p>
            <a:pPr algn="just"/>
            <a:endParaRPr lang="ru-RU" sz="1100" b="1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96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>
            <a:extLst>
              <a:ext uri="{FF2B5EF4-FFF2-40B4-BE49-F238E27FC236}">
                <a16:creationId xmlns="" xmlns:a16="http://schemas.microsoft.com/office/drawing/2014/main" id="{DDDFCB84-15C9-49D9-B064-974320EDFCC7}"/>
              </a:ext>
            </a:extLst>
          </p:cNvPr>
          <p:cNvGrpSpPr/>
          <p:nvPr/>
        </p:nvGrpSpPr>
        <p:grpSpPr>
          <a:xfrm>
            <a:off x="120047" y="5464543"/>
            <a:ext cx="2232248" cy="477054"/>
            <a:chOff x="6268137" y="4416840"/>
            <a:chExt cx="2232248" cy="477054"/>
          </a:xfrm>
        </p:grpSpPr>
        <p:sp>
          <p:nvSpPr>
            <p:cNvPr id="27" name="TextBox 26"/>
            <p:cNvSpPr txBox="1"/>
            <p:nvPr/>
          </p:nvSpPr>
          <p:spPr>
            <a:xfrm>
              <a:off x="6268137" y="4416840"/>
              <a:ext cx="223224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C00000"/>
                  </a:solidFill>
                </a:rPr>
                <a:t/>
              </a:r>
              <a:br>
                <a:rPr lang="en-US" sz="1400" b="1" dirty="0">
                  <a:solidFill>
                    <a:srgbClr val="C00000"/>
                  </a:solidFill>
                </a:rPr>
              </a:br>
              <a:endParaRPr lang="ru-RU" sz="1100" dirty="0">
                <a:solidFill>
                  <a:prstClr val="black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0A592490-80C3-49B4-B6F5-974D5B50206E}"/>
                </a:ext>
              </a:extLst>
            </p:cNvPr>
            <p:cNvSpPr txBox="1"/>
            <p:nvPr/>
          </p:nvSpPr>
          <p:spPr>
            <a:xfrm>
              <a:off x="7056219" y="4584562"/>
              <a:ext cx="1008112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1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7C3B3A08-8998-4886-A487-54085708814D}"/>
              </a:ext>
            </a:extLst>
          </p:cNvPr>
          <p:cNvSpPr/>
          <p:nvPr/>
        </p:nvSpPr>
        <p:spPr>
          <a:xfrm>
            <a:off x="35496" y="776626"/>
            <a:ext cx="9144000" cy="45719"/>
          </a:xfrm>
          <a:prstGeom prst="rect">
            <a:avLst/>
          </a:prstGeom>
          <a:solidFill>
            <a:srgbClr val="E61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B95FA836-FAAA-4334-AD78-13A53404BE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36296" y="332656"/>
            <a:ext cx="1627436" cy="40760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515562" y="1069596"/>
            <a:ext cx="2232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endParaRPr lang="ru-RU" sz="900" dirty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C00000"/>
              </a:buClr>
            </a:pPr>
            <a:endParaRPr lang="en-US" sz="900" dirty="0" smtClean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C00000"/>
              </a:buClr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33" name="Заголовок 1"/>
          <p:cNvSpPr>
            <a:spLocks noGrp="1"/>
          </p:cNvSpPr>
          <p:nvPr>
            <p:ph type="ctrTitle"/>
          </p:nvPr>
        </p:nvSpPr>
        <p:spPr>
          <a:xfrm>
            <a:off x="252991" y="91210"/>
            <a:ext cx="5256584" cy="593141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Доля обращений по основным группам непродовольственных товаров и услуг</a:t>
            </a:r>
            <a:endParaRPr lang="ru-RU" sz="16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xmlns="" val="1879961566"/>
              </p:ext>
            </p:extLst>
          </p:nvPr>
        </p:nvGraphicFramePr>
        <p:xfrm>
          <a:off x="322310" y="1969777"/>
          <a:ext cx="8496944" cy="167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:p14="http://schemas.microsoft.com/office/powerpoint/2010/main" xmlns="" val="546739720"/>
              </p:ext>
            </p:extLst>
          </p:nvPr>
        </p:nvGraphicFramePr>
        <p:xfrm>
          <a:off x="322310" y="4766480"/>
          <a:ext cx="8496944" cy="167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D065173-D9EF-4400-A69A-E78BD6C91A5E}"/>
              </a:ext>
            </a:extLst>
          </p:cNvPr>
          <p:cNvSpPr txBox="1"/>
          <p:nvPr/>
        </p:nvSpPr>
        <p:spPr>
          <a:xfrm>
            <a:off x="755576" y="1384503"/>
            <a:ext cx="4360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C00000"/>
                </a:solidFill>
              </a:rPr>
              <a:t>Доля обращений по основным группам </a:t>
            </a:r>
            <a:r>
              <a:rPr lang="ru-RU" sz="1200" b="1" dirty="0" smtClean="0">
                <a:solidFill>
                  <a:srgbClr val="C00000"/>
                </a:solidFill>
              </a:rPr>
              <a:t>непродовольственных товаров </a:t>
            </a:r>
            <a:r>
              <a:rPr lang="ru-RU" sz="1200" b="1" dirty="0">
                <a:solidFill>
                  <a:srgbClr val="C00000"/>
                </a:solidFill>
              </a:rPr>
              <a:t>в 2021 </a:t>
            </a:r>
            <a:r>
              <a:rPr lang="ru-RU" sz="1200" b="1" dirty="0" smtClean="0">
                <a:solidFill>
                  <a:srgbClr val="C00000"/>
                </a:solidFill>
              </a:rPr>
              <a:t>году: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D065173-D9EF-4400-A69A-E78BD6C91A5E}"/>
              </a:ext>
            </a:extLst>
          </p:cNvPr>
          <p:cNvSpPr txBox="1"/>
          <p:nvPr/>
        </p:nvSpPr>
        <p:spPr>
          <a:xfrm>
            <a:off x="737125" y="4032690"/>
            <a:ext cx="4288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C00000"/>
                </a:solidFill>
              </a:rPr>
              <a:t>Доля обращений по основным группам </a:t>
            </a:r>
            <a:r>
              <a:rPr lang="ru-RU" sz="1200" b="1" dirty="0" smtClean="0">
                <a:solidFill>
                  <a:srgbClr val="C00000"/>
                </a:solidFill>
              </a:rPr>
              <a:t>непродовольственных товаров за</a:t>
            </a: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8 месяцев 2022 ГОДА:</a:t>
            </a:r>
          </a:p>
        </p:txBody>
      </p:sp>
    </p:spTree>
    <p:extLst>
      <p:ext uri="{BB962C8B-B14F-4D97-AF65-F5344CB8AC3E}">
        <p14:creationId xmlns:p14="http://schemas.microsoft.com/office/powerpoint/2010/main" xmlns="" val="233503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>
            <a:extLst>
              <a:ext uri="{FF2B5EF4-FFF2-40B4-BE49-F238E27FC236}">
                <a16:creationId xmlns="" xmlns:a16="http://schemas.microsoft.com/office/drawing/2014/main" id="{DDDFCB84-15C9-49D9-B064-974320EDFCC7}"/>
              </a:ext>
            </a:extLst>
          </p:cNvPr>
          <p:cNvGrpSpPr/>
          <p:nvPr/>
        </p:nvGrpSpPr>
        <p:grpSpPr>
          <a:xfrm>
            <a:off x="120047" y="5464543"/>
            <a:ext cx="2232248" cy="477054"/>
            <a:chOff x="6268137" y="4416840"/>
            <a:chExt cx="2232248" cy="477054"/>
          </a:xfrm>
        </p:grpSpPr>
        <p:sp>
          <p:nvSpPr>
            <p:cNvPr id="27" name="TextBox 26"/>
            <p:cNvSpPr txBox="1"/>
            <p:nvPr/>
          </p:nvSpPr>
          <p:spPr>
            <a:xfrm>
              <a:off x="6268137" y="4416840"/>
              <a:ext cx="223224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C00000"/>
                  </a:solidFill>
                </a:rPr>
                <a:t/>
              </a:r>
              <a:br>
                <a:rPr lang="en-US" sz="1400" b="1" dirty="0">
                  <a:solidFill>
                    <a:srgbClr val="C00000"/>
                  </a:solidFill>
                </a:rPr>
              </a:br>
              <a:endParaRPr lang="ru-RU" sz="1100" dirty="0">
                <a:solidFill>
                  <a:prstClr val="black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0A592490-80C3-49B4-B6F5-974D5B50206E}"/>
                </a:ext>
              </a:extLst>
            </p:cNvPr>
            <p:cNvSpPr txBox="1"/>
            <p:nvPr/>
          </p:nvSpPr>
          <p:spPr>
            <a:xfrm>
              <a:off x="7056219" y="4584562"/>
              <a:ext cx="1008112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1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7C3B3A08-8998-4886-A487-54085708814D}"/>
              </a:ext>
            </a:extLst>
          </p:cNvPr>
          <p:cNvSpPr/>
          <p:nvPr/>
        </p:nvSpPr>
        <p:spPr>
          <a:xfrm>
            <a:off x="35496" y="776626"/>
            <a:ext cx="9144000" cy="45719"/>
          </a:xfrm>
          <a:prstGeom prst="rect">
            <a:avLst/>
          </a:prstGeom>
          <a:solidFill>
            <a:srgbClr val="E61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B95FA836-FAAA-4334-AD78-13A53404BE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36296" y="332656"/>
            <a:ext cx="1627436" cy="40760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515562" y="1069596"/>
            <a:ext cx="2232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endParaRPr lang="ru-RU" sz="900" dirty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C00000"/>
              </a:buClr>
            </a:pPr>
            <a:endParaRPr lang="en-US" sz="900" dirty="0" smtClean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C00000"/>
              </a:buClr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33" name="Заголовок 1"/>
          <p:cNvSpPr>
            <a:spLocks noGrp="1"/>
          </p:cNvSpPr>
          <p:nvPr>
            <p:ph type="ctrTitle"/>
          </p:nvPr>
        </p:nvSpPr>
        <p:spPr>
          <a:xfrm>
            <a:off x="611560" y="147123"/>
            <a:ext cx="5256584" cy="593141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Информирование граждан об услугах ЦКК в сфере ЗПП</a:t>
            </a:r>
            <a:endParaRPr lang="ru-RU" sz="16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8671" y="827280"/>
            <a:ext cx="4085256" cy="577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156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0401"/>
            <a:ext cx="9182100" cy="6858000"/>
          </a:xfrm>
          <a:prstGeom prst="rect">
            <a:avLst/>
          </a:prstGeom>
        </p:spPr>
      </p:pic>
      <p:sp>
        <p:nvSpPr>
          <p:cNvPr id="10" name="Прямоугольник 5">
            <a:extLst>
              <a:ext uri="{FF2B5EF4-FFF2-40B4-BE49-F238E27FC236}"/>
            </a:extLst>
          </p:cNvPr>
          <p:cNvSpPr/>
          <p:nvPr/>
        </p:nvSpPr>
        <p:spPr>
          <a:xfrm>
            <a:off x="2896177" y="6330775"/>
            <a:ext cx="3744516" cy="367904"/>
          </a:xfrm>
          <a:custGeom>
            <a:avLst/>
            <a:gdLst>
              <a:gd name="connsiteX0" fmla="*/ 0 w 3840034"/>
              <a:gd name="connsiteY0" fmla="*/ 0 h 382352"/>
              <a:gd name="connsiteX1" fmla="*/ 3840034 w 3840034"/>
              <a:gd name="connsiteY1" fmla="*/ 0 h 382352"/>
              <a:gd name="connsiteX2" fmla="*/ 3840034 w 3840034"/>
              <a:gd name="connsiteY2" fmla="*/ 382352 h 382352"/>
              <a:gd name="connsiteX3" fmla="*/ 0 w 3840034"/>
              <a:gd name="connsiteY3" fmla="*/ 382352 h 382352"/>
              <a:gd name="connsiteX4" fmla="*/ 0 w 3840034"/>
              <a:gd name="connsiteY4" fmla="*/ 0 h 382352"/>
              <a:gd name="connsiteX0" fmla="*/ 126460 w 3840034"/>
              <a:gd name="connsiteY0" fmla="*/ 0 h 382352"/>
              <a:gd name="connsiteX1" fmla="*/ 3840034 w 3840034"/>
              <a:gd name="connsiteY1" fmla="*/ 0 h 382352"/>
              <a:gd name="connsiteX2" fmla="*/ 3840034 w 3840034"/>
              <a:gd name="connsiteY2" fmla="*/ 382352 h 382352"/>
              <a:gd name="connsiteX3" fmla="*/ 0 w 3840034"/>
              <a:gd name="connsiteY3" fmla="*/ 382352 h 382352"/>
              <a:gd name="connsiteX4" fmla="*/ 126460 w 3840034"/>
              <a:gd name="connsiteY4" fmla="*/ 0 h 382352"/>
              <a:gd name="connsiteX0" fmla="*/ 16101 w 3729675"/>
              <a:gd name="connsiteY0" fmla="*/ 0 h 382352"/>
              <a:gd name="connsiteX1" fmla="*/ 3729675 w 3729675"/>
              <a:gd name="connsiteY1" fmla="*/ 0 h 382352"/>
              <a:gd name="connsiteX2" fmla="*/ 3729675 w 3729675"/>
              <a:gd name="connsiteY2" fmla="*/ 382352 h 382352"/>
              <a:gd name="connsiteX3" fmla="*/ 0 w 3729675"/>
              <a:gd name="connsiteY3" fmla="*/ 374469 h 382352"/>
              <a:gd name="connsiteX4" fmla="*/ 16101 w 3729675"/>
              <a:gd name="connsiteY4" fmla="*/ 0 h 382352"/>
              <a:gd name="connsiteX0" fmla="*/ 0 w 3898819"/>
              <a:gd name="connsiteY0" fmla="*/ 0 h 382352"/>
              <a:gd name="connsiteX1" fmla="*/ 3898819 w 3898819"/>
              <a:gd name="connsiteY1" fmla="*/ 0 h 382352"/>
              <a:gd name="connsiteX2" fmla="*/ 3898819 w 3898819"/>
              <a:gd name="connsiteY2" fmla="*/ 382352 h 382352"/>
              <a:gd name="connsiteX3" fmla="*/ 169144 w 3898819"/>
              <a:gd name="connsiteY3" fmla="*/ 374469 h 382352"/>
              <a:gd name="connsiteX4" fmla="*/ 0 w 3898819"/>
              <a:gd name="connsiteY4" fmla="*/ 0 h 382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819" h="382352">
                <a:moveTo>
                  <a:pt x="0" y="0"/>
                </a:moveTo>
                <a:lnTo>
                  <a:pt x="3898819" y="0"/>
                </a:lnTo>
                <a:lnTo>
                  <a:pt x="3898819" y="382352"/>
                </a:lnTo>
                <a:lnTo>
                  <a:pt x="169144" y="374469"/>
                </a:lnTo>
                <a:lnTo>
                  <a:pt x="0" y="0"/>
                </a:lnTo>
                <a:close/>
              </a:path>
            </a:pathLst>
          </a:custGeom>
          <a:solidFill>
            <a:srgbClr val="E6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3473450" y="6237312"/>
            <a:ext cx="3402806" cy="55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i="1" dirty="0" smtClean="0">
                <a:solidFill>
                  <a:schemeClr val="bg1"/>
                </a:solidFill>
                <a:latin typeface="+mn-lt"/>
              </a:rPr>
              <a:t>30 </a:t>
            </a:r>
            <a:r>
              <a:rPr lang="ru-RU" altLang="ru-RU" sz="1800" b="1" i="1" dirty="0">
                <a:solidFill>
                  <a:schemeClr val="bg1"/>
                </a:solidFill>
                <a:latin typeface="+mn-lt"/>
              </a:rPr>
              <a:t>ЛЕТ НА СТРАЖЕ КАЧЕСТВА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835696" y="2996952"/>
            <a:ext cx="48770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  <p:sp>
        <p:nvSpPr>
          <p:cNvPr id="15" name="TextBox 8"/>
          <p:cNvSpPr txBox="1"/>
          <p:nvPr/>
        </p:nvSpPr>
        <p:spPr>
          <a:xfrm>
            <a:off x="7269880" y="4221088"/>
            <a:ext cx="12875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bg1"/>
                </a:solidFill>
                <a:latin typeface="PF DinText Pro" panose="02000506020000020004" pitchFamily="2" charset="0"/>
              </a:rPr>
              <a:t>Телефон «горячей линии»:</a:t>
            </a:r>
            <a:r>
              <a:rPr lang="ru-RU" sz="1000" dirty="0">
                <a:solidFill>
                  <a:schemeClr val="bg1"/>
                </a:solidFill>
                <a:latin typeface="PF DinText Pro" panose="02000506020000020004" pitchFamily="2" charset="0"/>
              </a:rPr>
              <a:t/>
            </a:r>
            <a:br>
              <a:rPr lang="ru-RU" sz="1000" dirty="0">
                <a:solidFill>
                  <a:schemeClr val="bg1"/>
                </a:solidFill>
                <a:latin typeface="PF DinText Pro" panose="02000506020000020004" pitchFamily="2" charset="0"/>
              </a:rPr>
            </a:br>
            <a:r>
              <a:rPr lang="ru-RU" sz="1000" dirty="0">
                <a:solidFill>
                  <a:schemeClr val="bg1"/>
                </a:solidFill>
                <a:latin typeface="PF DinText Pro" panose="02000506020000020004" pitchFamily="2" charset="0"/>
              </a:rPr>
              <a:t>+7 (812)</a:t>
            </a:r>
            <a:r>
              <a:rPr lang="en-US" sz="1000" dirty="0">
                <a:solidFill>
                  <a:schemeClr val="bg1"/>
                </a:solidFill>
                <a:latin typeface="PF DinText Pro" panose="02000506020000020004" pitchFamily="2" charset="0"/>
              </a:rPr>
              <a:t> </a:t>
            </a:r>
            <a:r>
              <a:rPr lang="ru-RU" sz="1000" dirty="0" smtClean="0">
                <a:solidFill>
                  <a:schemeClr val="bg1"/>
                </a:solidFill>
                <a:latin typeface="PF DinText Pro" panose="02000506020000020004" pitchFamily="2" charset="0"/>
              </a:rPr>
              <a:t>233-55-45</a:t>
            </a:r>
            <a:endParaRPr lang="ru-RU" sz="1000" dirty="0">
              <a:solidFill>
                <a:schemeClr val="bg1"/>
              </a:solidFill>
              <a:latin typeface="PF DinText Pro" panose="02000506020000020004" pitchFamily="2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PF DinText Pro" panose="02000506020000020004" pitchFamily="2" charset="0"/>
              </a:rPr>
              <a:t>www.quality.spb.ru</a:t>
            </a:r>
            <a:endParaRPr lang="ru-RU" sz="1200" b="1" dirty="0">
              <a:solidFill>
                <a:schemeClr val="bg1"/>
              </a:solidFill>
              <a:latin typeface="PF DinText Pro" panose="02000506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418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40268</TotalTime>
  <Words>514</Words>
  <Application>Microsoft Office PowerPoint</Application>
  <PresentationFormat>Экран (4:3)</PresentationFormat>
  <Paragraphs>93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Консультирование. Проверка качества и безопасности  продовольственных товаров</vt:lpstr>
      <vt:lpstr>Доля обращений по основным группам продовольственных товаров</vt:lpstr>
      <vt:lpstr>Сравнительный анализ пищевых продуктов ненадлежащего качества  за 2021 год и 8 месяцев 2022 года</vt:lpstr>
      <vt:lpstr>Консультирование граждан по вопросу приобретения непродовольственных товаров и услуг ненадлежащего качества</vt:lpstr>
      <vt:lpstr>Доля обращений по основным группам непродовольственных товаров и услуг</vt:lpstr>
      <vt:lpstr>Информирование граждан об услугах ЦКК в сфере ЗПП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Юлия Кузнецова</dc:creator>
  <cp:lastModifiedBy>User</cp:lastModifiedBy>
  <cp:revision>764</cp:revision>
  <cp:lastPrinted>2021-04-23T09:31:43Z</cp:lastPrinted>
  <dcterms:created xsi:type="dcterms:W3CDTF">2015-08-17T08:00:03Z</dcterms:created>
  <dcterms:modified xsi:type="dcterms:W3CDTF">2022-09-24T15:44:41Z</dcterms:modified>
</cp:coreProperties>
</file>