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59" r:id="rId7"/>
    <p:sldId id="261" r:id="rId8"/>
    <p:sldId id="264" r:id="rId9"/>
    <p:sldId id="269" r:id="rId10"/>
    <p:sldId id="271" r:id="rId11"/>
    <p:sldId id="272" r:id="rId12"/>
    <p:sldId id="273" r:id="rId13"/>
    <p:sldId id="270" r:id="rId14"/>
    <p:sldId id="274" r:id="rId15"/>
    <p:sldId id="275" r:id="rId16"/>
    <p:sldId id="276" r:id="rId17"/>
    <p:sldId id="268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24294C-7B3A-4985-8BEA-C514AEE71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1D7AA77-CB07-4960-BABB-6BA1ED92D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8D607F-8225-43F0-8656-64FC3F79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0A9C78-BB49-4A1D-B28A-A991D21C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243850-4805-452D-8AA7-FA3D121B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FF959C-A6C0-4498-B3AC-5EB84BA9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611B01-2608-4D13-A0A4-75EF510E4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561B1E-7382-4E90-8F8E-DC684FE3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B63B38-C861-46A6-8CEC-CA4B4024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DDD99C-EC62-40AF-937D-52E767EE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A045067-87F9-46FF-B07E-E8290DC6E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F47E9B7-CA7E-400F-9C2C-B315CCE4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07155B-C9F2-4742-A0EF-3545B67A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FD32E7-B85A-418D-82E1-E13EA345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826067-6340-482E-A22F-2B5EF1BA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9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E8D4E-0932-4FE4-B749-6D79D8FE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948463-D393-47F5-9A9F-9DB3BAFC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49B741-BD57-475F-9C2E-5093474F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C1CF35-4B23-4E86-AD35-74D37AAE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3F6CDB-FD9F-490F-A3DC-BCC90467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FF00AE-ABFE-4F40-A179-F824D0F7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F64C75-333A-41A1-A331-E1976095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AC1CCA-52E8-4839-BA81-476582FF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5D0A8C-5D30-4917-B5AE-64E693FD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9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FB70D-F63A-46FD-A120-94377607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B62BB2-670D-45C1-9676-48EA69936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6F1C08F-AF86-49B0-B097-C170E557F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F9538B-0A90-4DAC-9DF3-1C538C0F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28862B-1463-47FD-91A0-3E337E35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198CBD-241A-47CD-A874-23F7F482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34F425-4D80-4CDA-A5B1-B299771A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93DDA2-F013-424A-A195-0486BD6C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CBAAEC-C954-49B0-8E9F-48D11521E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BC5BFAB-E67F-4198-897C-0B641D68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463987-7D34-4EE2-BBB6-7002C6FFC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B4E0F7C-FFCD-4C0E-9117-F7EC18BA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627E12F-9480-4438-9D36-F009129B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071C08-5ED9-4D5E-B280-619C7EA7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4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495E9-6F98-4897-A8B4-44F2CAA0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4C28634-411D-4CF4-8A25-B9EE1F1E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C585997-01B3-4A41-83CA-F1E394F7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E1524D-51E6-4C52-AB7A-39BADC8E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1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C8396B-6448-4E13-91D5-18B9BC3A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D25B3DB-11C5-49FC-8040-50D80086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5A9BA7-79F1-431B-A43E-43F66B32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8FD4BF-4FD8-4678-809B-C72C952A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7BBF7D-FB71-4C84-8CE0-1C28F829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D02EB4-9F94-47E1-B945-BF4B0678F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72CD73-1628-4D21-A32C-C29F3C55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F7E546-6A3C-4666-8F6C-D7B91C38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DC1B67-EB88-417E-9545-2145B44A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3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06B195-F817-4137-BEEF-D8894B37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D460A3-5434-469C-81AA-18EEB3903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4251CC-D613-4760-92AD-FA8CF310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24511C-B218-4763-9682-BCBA30BA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180412-43F3-4490-AA43-16EFEFA8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22C833-95E8-4E62-BDB1-8BDF10B0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6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ADBD"/>
            </a:gs>
            <a:gs pos="36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B423D6-94BC-437B-A769-9D2F18A9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91EFE2-3AD9-4E9B-8071-1681EE1E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83BBDA-822D-46B3-B146-4CA937BCD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AC07-641C-482C-B3D7-D6D00AFCE4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D57C7F-DF23-47D6-A676-786BEB24E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6B409E-D3DE-41F5-9CED-0F711A1CD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62F57E-F74D-482A-BA32-09C7D441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6476" y="332964"/>
            <a:ext cx="9144000" cy="174634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ahnschrift SemiLight Condensed" panose="020B0502040204020203" pitchFamily="34" charset="0"/>
              </a:rPr>
              <a:t>Управление Роспотребнадзора по Ленинградской области</a:t>
            </a:r>
            <a:br>
              <a:rPr lang="ru-RU" sz="2800" dirty="0">
                <a:latin typeface="Bahnschrift SemiLight Condensed" panose="020B0502040204020203" pitchFamily="34" charset="0"/>
              </a:rPr>
            </a:br>
            <a:r>
              <a:rPr lang="ru-RU" sz="2800" dirty="0">
                <a:latin typeface="Bahnschrift SemiLight Condensed" panose="020B0502040204020203" pitchFamily="34" charset="0"/>
              </a:rPr>
              <a:t/>
            </a:r>
            <a:br>
              <a:rPr lang="ru-RU" sz="2800" dirty="0">
                <a:latin typeface="Bahnschrift SemiLight Condensed" panose="020B0502040204020203" pitchFamily="34" charset="0"/>
              </a:rPr>
            </a:br>
            <a:r>
              <a:rPr lang="ru-RU" sz="2800" dirty="0">
                <a:latin typeface="Bahnschrift SemiLight Condensed" panose="020B0502040204020203" pitchFamily="34" charset="0"/>
              </a:rPr>
              <a:t/>
            </a:r>
            <a:br>
              <a:rPr lang="ru-RU" sz="2800" dirty="0">
                <a:latin typeface="Bahnschrift SemiLight Condensed" panose="020B0502040204020203" pitchFamily="34" charset="0"/>
              </a:rPr>
            </a:br>
            <a:endParaRPr lang="ru-RU" sz="2800" dirty="0">
              <a:latin typeface="Bahnschrift SemiLigh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B28891-CB19-40A9-A397-40478A37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188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2060"/>
                </a:solidFill>
              </a:rPr>
              <a:t>ОСОБЕННОСТИ ЗАЩИТЫ ПРАВ ПОТРЕБИТЕЛЕЙ ПРИ ДИСТАНЦИОННОМ СПОСОБЕ ПРОДАЖИ ТОВАРОВ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346C10A6-837A-41E2-8D36-93FA3EDC77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755868-E649-4A00-8CF5-7FF630C9B9AD}"/>
              </a:ext>
            </a:extLst>
          </p:cNvPr>
          <p:cNvSpPr txBox="1"/>
          <p:nvPr/>
        </p:nvSpPr>
        <p:spPr>
          <a:xfrm>
            <a:off x="1956288" y="4856636"/>
            <a:ext cx="7908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Нефедова Анна Геннадьевна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начальник </a:t>
            </a:r>
            <a:r>
              <a:rPr lang="ru-RU" sz="2400" dirty="0"/>
              <a:t>отдела защиты прав потребителей </a:t>
            </a:r>
            <a:endParaRPr lang="ru-RU" sz="2400" dirty="0" smtClean="0"/>
          </a:p>
          <a:p>
            <a:pPr algn="ctr"/>
            <a:r>
              <a:rPr lang="ru-RU" sz="2400" dirty="0" smtClean="0">
                <a:latin typeface="Bahnschrift SemiBold Condensed" panose="020B0502040204020203" pitchFamily="34" charset="0"/>
              </a:rPr>
              <a:t>Управления </a:t>
            </a:r>
            <a:r>
              <a:rPr lang="ru-RU" sz="2400" dirty="0">
                <a:latin typeface="Bahnschrift SemiBold Condensed" panose="020B0502040204020203" pitchFamily="34" charset="0"/>
              </a:rPr>
              <a:t>Роспотребнадзора по Ленинградской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39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095D5A-8889-4B87-B576-739B3702DA61}"/>
              </a:ext>
            </a:extLst>
          </p:cNvPr>
          <p:cNvSpPr txBox="1"/>
          <p:nvPr/>
        </p:nvSpPr>
        <p:spPr>
          <a:xfrm>
            <a:off x="1358153" y="2681783"/>
            <a:ext cx="9475694" cy="289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договора купли-продажи</a:t>
            </a:r>
          </a:p>
          <a:p>
            <a:pPr marL="285750" lvl="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ОДНОСТОРОННИЙ ОТКАЗ В ЗАКЛЮЧЕНИИ ДОГОВОРА</a:t>
            </a:r>
          </a:p>
          <a:p>
            <a:pPr marL="285750" lvl="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НЕПРЕДОСТАВЛЕНИЕ ПОЛНОЙ И ДОСТОВЕРНОЙ ИНФОРМАЦИИ О ПРОДАВЦЕ</a:t>
            </a:r>
          </a:p>
          <a:p>
            <a:pPr marL="285750" lvl="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НЕПРЕДОСТАВЛЕНИЕ ПОЛНОЙ И ДОСТОВЕРНОЙ ИНФОРМАЦИИ О ТОВАРЕ </a:t>
            </a:r>
          </a:p>
          <a:p>
            <a:pPr marL="285750" lvl="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НЕПРЕДОСТАВЛЕНИЕ ИНФОРМАЦИИ О ФОРМЕ И СПОСОБАХ НАПРАВЛЕНИЯ ПРЕТЕНЗИЙ</a:t>
            </a:r>
          </a:p>
          <a:p>
            <a:pPr marL="285750" lvl="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НЕОПРЕДЕЛЕННОСТЬ МОМЕНТА ЗАКЛЮЧЕНИЯ ДОГОВОРА 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B5263A-725B-48AC-8BEE-289D085E0790}"/>
              </a:ext>
            </a:extLst>
          </p:cNvPr>
          <p:cNvSpPr txBox="1"/>
          <p:nvPr/>
        </p:nvSpPr>
        <p:spPr>
          <a:xfrm>
            <a:off x="1972235" y="1149301"/>
            <a:ext cx="10085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риски несоблюдения прав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потребителей 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9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C4BB93-5A72-4FD0-8A41-87191D79046F}"/>
              </a:ext>
            </a:extLst>
          </p:cNvPr>
          <p:cNvSpPr txBox="1"/>
          <p:nvPr/>
        </p:nvSpPr>
        <p:spPr>
          <a:xfrm>
            <a:off x="2375647" y="1438399"/>
            <a:ext cx="8184776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Доставка товара покупателю</a:t>
            </a:r>
            <a:endParaRPr lang="ru-RU" sz="18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НЕСОЕВРЕМЕННАЯ ДОСТАВКА (НЕДОСТАВКА) ТОВАРА ПОТРЕБИТЕЛЮ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НЕИСПОЛНЕНИЕ ТРЕБОВАНИЙ О ВОЗМЕЩЕНИИ УБЫТКОВ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НЕИСПОЛНЕНИЕ ТРЕБОВАНИЙ О ВОЗМЕЩЕНИИ НЕУСТОЙКИ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НЕСВОЕВРЕМЕННЫЙ ВОЗВРАТ ДЕНЕЖНЫХ СРЕДСТВ В СЛУЧАЕ НЕСВОЕВРЕМЕННОЙ ПЕРЕДАЧИ ТОВАРА 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НЕПРЕДОСТАВЛЕНИЕ ПРИНАДЛЕЖНОСТЕЙ ТОВАРА И ОТНОСЯЩИХСЯ К НЕМУ ДОКУМЕНТОВ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НЕИСПОЛНЕНИЕ ПРАВА (НЕ ОБЯЗАННОСТЬ!) ПРОДАВЦА В ОЗНАКОМЛЕНИИ С ТОВАРОМ ДО ЕГО ПЕРЕДАЧИ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0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ADBD"/>
            </a:gs>
            <a:gs pos="36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0EED51-3BAF-4234-81E3-44A98A38B98D}"/>
              </a:ext>
            </a:extLst>
          </p:cNvPr>
          <p:cNvSpPr txBox="1"/>
          <p:nvPr/>
        </p:nvSpPr>
        <p:spPr>
          <a:xfrm>
            <a:off x="1673258" y="1918966"/>
            <a:ext cx="9302134" cy="3424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Возврат товара продавцу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ОТКАЗ ПРОДАВЦА В ВОЗВРАТЕ ТЕХНИЧЕСКИ СЛОЖНОГО ТОВАРА НАДЛЕЖАЩЕГО КАЧЕСТВА и ТОВАРОВ ИЗ ПЕРЕЧНЯ «НЕВОЗВРАТНЫХ» ТОВАРОВ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НЕПРИЗНАНИЕ ПРОДАВЦОМ ЗАКЛЮЧЕНИЯ ДОГОВОРА ДИСТАНЦИОННЫМ СПОСОБОМ 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ОТКАЗ В ВОЗВРАТЕ ТОВАРА НЕНАДЛЕЖАЩЕГО КАЧЕСТВА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ОТСУТСТВИЕ ОБЯЗАННОСТИ ПРОДАВЦА В ОБМЕНЕ ТОВАРА 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НЕВОЗМОЖНОСТЬ ОТКРЫТИЯ СПОРА О КАЧЕСТВЕ ТОВАРА НЕПОСРЕДСТВЕННО С ПРОДАВЦОМ (УХОДИТ 7- дневный срок и 15-дневный срок)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ЗАТРУДНЕНО ПРЕДЪЯВЛЕНИЕ ТРЕБОВАНИЙ НАДЛЕЖАЩЕМУ ОТВЕТЧИКУ</a:t>
            </a:r>
          </a:p>
        </p:txBody>
      </p:sp>
    </p:spTree>
    <p:extLst>
      <p:ext uri="{BB962C8B-B14F-4D97-AF65-F5344CB8AC3E}">
        <p14:creationId xmlns:p14="http://schemas.microsoft.com/office/powerpoint/2010/main" val="298328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F11F34-1813-4185-85E8-8C84B4E8FE89}"/>
              </a:ext>
            </a:extLst>
          </p:cNvPr>
          <p:cNvSpPr txBox="1"/>
          <p:nvPr/>
        </p:nvSpPr>
        <p:spPr>
          <a:xfrm>
            <a:off x="3498652" y="1002617"/>
            <a:ext cx="55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Рассмотрение обращений потребителей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7DF4036-85FB-4420-9B8C-D847AEEC4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59284"/>
              </p:ext>
            </p:extLst>
          </p:nvPr>
        </p:nvGraphicFramePr>
        <p:xfrm>
          <a:off x="726900" y="2080767"/>
          <a:ext cx="4957204" cy="4579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923">
                  <a:extLst>
                    <a:ext uri="{9D8B030D-6E8A-4147-A177-3AD203B41FA5}">
                      <a16:colId xmlns="" xmlns:a16="http://schemas.microsoft.com/office/drawing/2014/main" val="2277430219"/>
                    </a:ext>
                  </a:extLst>
                </a:gridCol>
                <a:gridCol w="757225">
                  <a:extLst>
                    <a:ext uri="{9D8B030D-6E8A-4147-A177-3AD203B41FA5}">
                      <a16:colId xmlns="" xmlns:a16="http://schemas.microsoft.com/office/drawing/2014/main" val="2585080953"/>
                    </a:ext>
                  </a:extLst>
                </a:gridCol>
                <a:gridCol w="725799">
                  <a:extLst>
                    <a:ext uri="{9D8B030D-6E8A-4147-A177-3AD203B41FA5}">
                      <a16:colId xmlns="" xmlns:a16="http://schemas.microsoft.com/office/drawing/2014/main" val="2524231184"/>
                    </a:ext>
                  </a:extLst>
                </a:gridCol>
                <a:gridCol w="689015">
                  <a:extLst>
                    <a:ext uri="{9D8B030D-6E8A-4147-A177-3AD203B41FA5}">
                      <a16:colId xmlns="" xmlns:a16="http://schemas.microsoft.com/office/drawing/2014/main" val="995933454"/>
                    </a:ext>
                  </a:extLst>
                </a:gridCol>
                <a:gridCol w="709479">
                  <a:extLst>
                    <a:ext uri="{9D8B030D-6E8A-4147-A177-3AD203B41FA5}">
                      <a16:colId xmlns="" xmlns:a16="http://schemas.microsoft.com/office/drawing/2014/main" val="1443800149"/>
                    </a:ext>
                  </a:extLst>
                </a:gridCol>
                <a:gridCol w="690763">
                  <a:extLst>
                    <a:ext uri="{9D8B030D-6E8A-4147-A177-3AD203B41FA5}">
                      <a16:colId xmlns="" xmlns:a16="http://schemas.microsoft.com/office/drawing/2014/main" val="416655073"/>
                    </a:ext>
                  </a:extLst>
                </a:gridCol>
              </a:tblGrid>
              <a:tr h="461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1825529037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Общее количество обращений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332179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322862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326369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368980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431040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3859929014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  из них по розничной торговле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146196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134719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136839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157985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167192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2109486815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  из них по дистанционной торговле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8774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11649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16174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24624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37534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1176010196"/>
                  </a:ext>
                </a:extLst>
              </a:tr>
              <a:tr h="928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% обращений по </a:t>
                      </a:r>
                      <a:r>
                        <a:rPr lang="ru-RU" sz="1100" b="1" dirty="0" err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дист</a:t>
                      </a: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. торг. от </a:t>
                      </a:r>
                      <a:r>
                        <a:rPr lang="ru-RU" sz="1100" b="1" dirty="0" err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рознич</a:t>
                      </a: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. торговли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11,8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15,6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22,4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2036682142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Проведено проверок по дист. торг.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290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72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85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355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2778760369"/>
                  </a:ext>
                </a:extLst>
              </a:tr>
              <a:tr h="778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Выявлено нарушений по дист. торг.</a:t>
                      </a:r>
                      <a:endParaRPr lang="ru-RU" sz="1100" b="1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822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562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663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620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290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0" marR="62900" marT="0" marB="0"/>
                </a:tc>
                <a:extLst>
                  <a:ext uri="{0D108BD9-81ED-4DB2-BD59-A6C34878D82A}">
                    <a16:rowId xmlns="" xmlns:a16="http://schemas.microsoft.com/office/drawing/2014/main" val="356935430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B4325C6F-9147-4D5B-8850-061794E40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09583"/>
              </p:ext>
            </p:extLst>
          </p:nvPr>
        </p:nvGraphicFramePr>
        <p:xfrm>
          <a:off x="6006633" y="2080769"/>
          <a:ext cx="4957203" cy="453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010">
                  <a:extLst>
                    <a:ext uri="{9D8B030D-6E8A-4147-A177-3AD203B41FA5}">
                      <a16:colId xmlns="" xmlns:a16="http://schemas.microsoft.com/office/drawing/2014/main" val="2969487707"/>
                    </a:ext>
                  </a:extLst>
                </a:gridCol>
                <a:gridCol w="593510">
                  <a:extLst>
                    <a:ext uri="{9D8B030D-6E8A-4147-A177-3AD203B41FA5}">
                      <a16:colId xmlns="" xmlns:a16="http://schemas.microsoft.com/office/drawing/2014/main" val="2295400262"/>
                    </a:ext>
                  </a:extLst>
                </a:gridCol>
                <a:gridCol w="734441">
                  <a:extLst>
                    <a:ext uri="{9D8B030D-6E8A-4147-A177-3AD203B41FA5}">
                      <a16:colId xmlns="" xmlns:a16="http://schemas.microsoft.com/office/drawing/2014/main" val="3002185843"/>
                    </a:ext>
                  </a:extLst>
                </a:gridCol>
                <a:gridCol w="760670">
                  <a:extLst>
                    <a:ext uri="{9D8B030D-6E8A-4147-A177-3AD203B41FA5}">
                      <a16:colId xmlns="" xmlns:a16="http://schemas.microsoft.com/office/drawing/2014/main" val="472969783"/>
                    </a:ext>
                  </a:extLst>
                </a:gridCol>
                <a:gridCol w="821875">
                  <a:extLst>
                    <a:ext uri="{9D8B030D-6E8A-4147-A177-3AD203B41FA5}">
                      <a16:colId xmlns="" xmlns:a16="http://schemas.microsoft.com/office/drawing/2014/main" val="1904057072"/>
                    </a:ext>
                  </a:extLst>
                </a:gridCol>
                <a:gridCol w="725697">
                  <a:extLst>
                    <a:ext uri="{9D8B030D-6E8A-4147-A177-3AD203B41FA5}">
                      <a16:colId xmlns="" xmlns:a16="http://schemas.microsoft.com/office/drawing/2014/main" val="1232002103"/>
                    </a:ext>
                  </a:extLst>
                </a:gridCol>
              </a:tblGrid>
              <a:tr h="484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4738365"/>
                  </a:ext>
                </a:extLst>
              </a:tr>
              <a:tr h="62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Обращения на нарушения прав потребителей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3256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3986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4077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5399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6757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3937350"/>
                  </a:ext>
                </a:extLst>
              </a:tr>
              <a:tr h="62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Из них по розничной торговле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2005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2364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2596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2708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3894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4586820"/>
                  </a:ext>
                </a:extLst>
              </a:tr>
              <a:tr h="62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Из них по дистанционной торговле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225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341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486 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714 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1498 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04561105"/>
                  </a:ext>
                </a:extLst>
              </a:tr>
              <a:tr h="62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% обращений по </a:t>
                      </a:r>
                      <a:r>
                        <a:rPr lang="ru-RU" sz="1100" b="1" dirty="0" err="1">
                          <a:effectLst/>
                          <a:latin typeface="Arial Black" panose="020B0A04020102020204" pitchFamily="34" charset="0"/>
                        </a:rPr>
                        <a:t>дист</a:t>
                      </a: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. торг. от </a:t>
                      </a:r>
                      <a:r>
                        <a:rPr lang="ru-RU" sz="1100" b="1" dirty="0" err="1">
                          <a:effectLst/>
                          <a:latin typeface="Arial Black" panose="020B0A04020102020204" pitchFamily="34" charset="0"/>
                        </a:rPr>
                        <a:t>рознич</a:t>
                      </a: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. торговли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11,2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14,4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18,72 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26,37 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38,46 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386519"/>
                  </a:ext>
                </a:extLst>
              </a:tr>
              <a:tr h="62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Проведено проверок по дист. торг.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8307471"/>
                  </a:ext>
                </a:extLst>
              </a:tr>
              <a:tr h="62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Выявлено нарушений по дист. торг.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1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56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42649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79CD9E-5882-4DEB-8312-D2886423088C}"/>
              </a:ext>
            </a:extLst>
          </p:cNvPr>
          <p:cNvSpPr txBox="1"/>
          <p:nvPr/>
        </p:nvSpPr>
        <p:spPr>
          <a:xfrm>
            <a:off x="1325022" y="1621313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Российская Федерация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AEF90EE-CB51-4545-AE74-7C88D81611B6}"/>
              </a:ext>
            </a:extLst>
          </p:cNvPr>
          <p:cNvSpPr txBox="1"/>
          <p:nvPr/>
        </p:nvSpPr>
        <p:spPr>
          <a:xfrm>
            <a:off x="8007853" y="162131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80306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521CAC-7E68-477C-8BF4-9C5543A24308}"/>
              </a:ext>
            </a:extLst>
          </p:cNvPr>
          <p:cNvSpPr txBox="1"/>
          <p:nvPr/>
        </p:nvSpPr>
        <p:spPr>
          <a:xfrm>
            <a:off x="2209799" y="3683603"/>
            <a:ext cx="8704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Постановление Правительства РФ от 25.06.2021 N 1005 "Об утверждении Положения о федеральном государственном контроле (надзоре) в области защиты прав потребителей"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FD4A6F-19C3-45B1-BA0C-1F8974A7EA87}"/>
              </a:ext>
            </a:extLst>
          </p:cNvPr>
          <p:cNvSpPr txBox="1"/>
          <p:nvPr/>
        </p:nvSpPr>
        <p:spPr>
          <a:xfrm>
            <a:off x="2160493" y="5079324"/>
            <a:ext cx="8624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Федеральный закон от 31.07.2020 N 248-ФЗ "О государственном контроле (надзоре) и муниципальном контроле в Российской Федерации"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608605-060A-4842-A018-CF9896C09CD4}"/>
              </a:ext>
            </a:extLst>
          </p:cNvPr>
          <p:cNvSpPr txBox="1"/>
          <p:nvPr/>
        </p:nvSpPr>
        <p:spPr>
          <a:xfrm>
            <a:off x="2875078" y="1317010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Полномочия Роспотребнадзора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в области защиты прав потребителей определены: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B4DC60-5683-47EF-85C0-75F7281DBCAB}"/>
              </a:ext>
            </a:extLst>
          </p:cNvPr>
          <p:cNvSpPr txBox="1"/>
          <p:nvPr/>
        </p:nvSpPr>
        <p:spPr>
          <a:xfrm>
            <a:off x="2250140" y="2251958"/>
            <a:ext cx="8624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Постановление Правительства РФ от 30.06.2004 N 322 "Об утверждении Положения о Федеральной службе по надзору в сфере защиты прав потребителей и благополучия человека"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38620E4E-4301-49E4-B0AC-C95D3CE3F76F}"/>
              </a:ext>
            </a:extLst>
          </p:cNvPr>
          <p:cNvSpPr/>
          <p:nvPr/>
        </p:nvSpPr>
        <p:spPr>
          <a:xfrm>
            <a:off x="1739153" y="2435717"/>
            <a:ext cx="13447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242D4472-4B4A-4B43-B7AD-5455D4C1128B}"/>
              </a:ext>
            </a:extLst>
          </p:cNvPr>
          <p:cNvSpPr/>
          <p:nvPr/>
        </p:nvSpPr>
        <p:spPr>
          <a:xfrm>
            <a:off x="1721223" y="3867362"/>
            <a:ext cx="13447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14F2EF8-FD92-408D-8CC2-A6B376B57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181" y="5214825"/>
            <a:ext cx="15241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FE2508-201F-4F24-B83D-86AE59F09E9E}"/>
              </a:ext>
            </a:extLst>
          </p:cNvPr>
          <p:cNvSpPr txBox="1"/>
          <p:nvPr/>
        </p:nvSpPr>
        <p:spPr>
          <a:xfrm>
            <a:off x="771394" y="2427238"/>
            <a:ext cx="5835594" cy="25853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Профилактические мероприятия: 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</a:t>
            </a: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объявление предостережения,  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      профилактический визит (ВКС)</a:t>
            </a:r>
          </a:p>
          <a:p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Контрольные (надзорные) мероприятия: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1. контрольная закупка (дистанционная),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2. документарная проверка,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3. мониторинг безопасности.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FACFA4-B99D-4333-AEC2-2D54E3E2686D}"/>
              </a:ext>
            </a:extLst>
          </p:cNvPr>
          <p:cNvSpPr txBox="1"/>
          <p:nvPr/>
        </p:nvSpPr>
        <p:spPr>
          <a:xfrm>
            <a:off x="2003159" y="1098391"/>
            <a:ext cx="902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В целях недопущения и пресечения нарушений законодательства 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в области защиты прав потребителей надзорный орган проводит: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6AA96F-2A64-4DE0-8CAC-B39914F8BEF4}"/>
              </a:ext>
            </a:extLst>
          </p:cNvPr>
          <p:cNvSpPr txBox="1"/>
          <p:nvPr/>
        </p:nvSpPr>
        <p:spPr>
          <a:xfrm>
            <a:off x="2321858" y="198120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248-ФЗ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2145C7-A5A5-4B26-AD58-5B981AA17D2C}"/>
              </a:ext>
            </a:extLst>
          </p:cNvPr>
          <p:cNvSpPr txBox="1"/>
          <p:nvPr/>
        </p:nvSpPr>
        <p:spPr>
          <a:xfrm>
            <a:off x="8377643" y="201884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КОАП РФ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F2861E-F504-4179-846E-D149F6756259}"/>
              </a:ext>
            </a:extLst>
          </p:cNvPr>
          <p:cNvSpPr txBox="1"/>
          <p:nvPr/>
        </p:nvSpPr>
        <p:spPr>
          <a:xfrm>
            <a:off x="6839339" y="2427238"/>
            <a:ext cx="4450703" cy="36933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Привлечение к административной ответственности ЮЛ и ДЛ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по составам: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14.2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14.7 (ч. 1,2)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14.8 (ч. 1,2)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14.15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14.43 (ст. 1-5)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ст.14.44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14.45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ст. 15.12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2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08B664-09AF-491D-B727-33E69FAFDEBC}"/>
              </a:ext>
            </a:extLst>
          </p:cNvPr>
          <p:cNvSpPr txBox="1"/>
          <p:nvPr/>
        </p:nvSpPr>
        <p:spPr>
          <a:xfrm>
            <a:off x="3578323" y="934149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Судебная защита прав потребителей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703635-4524-4230-9834-725989BED119}"/>
              </a:ext>
            </a:extLst>
          </p:cNvPr>
          <p:cNvSpPr txBox="1"/>
          <p:nvPr/>
        </p:nvSpPr>
        <p:spPr>
          <a:xfrm>
            <a:off x="1241611" y="1583765"/>
            <a:ext cx="9708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Орган государственного надзора вправе обращаться в суд с заявлениями в защиту прав потребителей и законных интересов:</a:t>
            </a:r>
          </a:p>
          <a:p>
            <a:pPr marL="342900" indent="-342900" algn="just">
              <a:buAutoNum type="arabicPeriod"/>
            </a:pPr>
            <a:r>
              <a:rPr lang="ru-RU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отдельных потребителей (конкретного потребителя);</a:t>
            </a:r>
          </a:p>
          <a:p>
            <a:pPr marL="342900" indent="-342900" algn="just">
              <a:buAutoNum type="arabicPeriod"/>
            </a:pPr>
            <a:r>
              <a:rPr lang="ru-RU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группы потребителей;</a:t>
            </a:r>
          </a:p>
          <a:p>
            <a:pPr marL="342900" indent="-342900" algn="just">
              <a:buAutoNum type="arabicPeriod"/>
            </a:pPr>
            <a:r>
              <a:rPr lang="ru-RU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неопределенного круга потребителей, </a:t>
            </a:r>
          </a:p>
          <a:p>
            <a:pPr marL="342900" indent="-342900" algn="just">
              <a:buAutoNum type="arabicPeriod"/>
            </a:pPr>
            <a:r>
              <a:rPr lang="ru-RU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 ликвидации продавца, владельца агрегатора либо о прекращении деятельности ИП за грубое нарушение прав потребителей.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04CF89-93F8-4325-AF82-FC77E529D231}"/>
              </a:ext>
            </a:extLst>
          </p:cNvPr>
          <p:cNvSpPr txBox="1"/>
          <p:nvPr/>
        </p:nvSpPr>
        <p:spPr>
          <a:xfrm>
            <a:off x="1234720" y="4222605"/>
            <a:ext cx="97087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Орган государственного надзора может быть привлечен судом к участию в деле, а также вправе вступать в дело по своей инициативе или по инициативе лиц, участвующих в деле, для дачи заключения по делу в целях защиты прав потребителей в рамках гражданского или административного судопроизводства.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17703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FC7198-A4AA-4614-A8F7-2D00609CC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48" y="364610"/>
            <a:ext cx="3803596" cy="4072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742245-FC8B-4DF2-9404-9B43B74E3DB7}"/>
              </a:ext>
            </a:extLst>
          </p:cNvPr>
          <p:cNvSpPr txBox="1"/>
          <p:nvPr/>
        </p:nvSpPr>
        <p:spPr>
          <a:xfrm>
            <a:off x="1658470" y="4697507"/>
            <a:ext cx="9121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43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DA6862F1-F24E-4474-9C8D-27EB4B96C2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C9D271-B6E8-4003-9C69-1256A8A2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07" y="462739"/>
            <a:ext cx="7401185" cy="7498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3B4944C-692F-4C7E-9181-1A560199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87" y="3615892"/>
            <a:ext cx="3185733" cy="317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6C21F0-809A-4E13-8E68-1574882183CB}"/>
              </a:ext>
            </a:extLst>
          </p:cNvPr>
          <p:cNvSpPr txBox="1"/>
          <p:nvPr/>
        </p:nvSpPr>
        <p:spPr>
          <a:xfrm>
            <a:off x="649605" y="1984201"/>
            <a:ext cx="4588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Закону Российской Федерации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«О защите прав потребителей»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30 лет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A74E68-B107-44AA-85EA-D608CD409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681" y="1774665"/>
            <a:ext cx="4109095" cy="309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34380A-A4E1-4EFC-97A2-2C097C4D5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494" y="3429000"/>
            <a:ext cx="3359187" cy="1042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942690-78F6-46D9-9A6D-6ABD25A131FD}"/>
              </a:ext>
            </a:extLst>
          </p:cNvPr>
          <p:cNvSpPr txBox="1"/>
          <p:nvPr/>
        </p:nvSpPr>
        <p:spPr>
          <a:xfrm>
            <a:off x="4688541" y="5075298"/>
            <a:ext cx="71176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«Потребители - это все мы» - сказал Кеннеди. - Потребители - это крупнейший экономический слой, который воздействует почти на любое частное или государственное экономическое решение. Но это единственный голос, которого зачастую не слышно».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                                                                                                                       Дж. Кеннеди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4A360E-A06D-4A05-AB13-CADF9E9ED209}"/>
              </a:ext>
            </a:extLst>
          </p:cNvPr>
          <p:cNvSpPr txBox="1"/>
          <p:nvPr/>
        </p:nvSpPr>
        <p:spPr>
          <a:xfrm>
            <a:off x="1819835" y="1275839"/>
            <a:ext cx="817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Значимые события для потребительского законодательства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30777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6C026A-2CAA-4AD8-B95D-41B73E96E7AC}"/>
              </a:ext>
            </a:extLst>
          </p:cNvPr>
          <p:cNvSpPr txBox="1"/>
          <p:nvPr/>
        </p:nvSpPr>
        <p:spPr>
          <a:xfrm>
            <a:off x="2653553" y="1166842"/>
            <a:ext cx="872863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solidFill>
                  <a:srgbClr val="C00000"/>
                </a:solidFill>
                <a:latin typeface="Arial Black" panose="020B0A04020102020204" pitchFamily="34" charset="0"/>
              </a:rPr>
              <a:t>Отношения в области защиты прав потребителей регулируются:</a:t>
            </a:r>
          </a:p>
          <a:p>
            <a:pPr algn="just"/>
            <a:endParaRPr lang="ru-RU" sz="1800" b="0" i="0" u="none" strike="noStrike" baseline="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b="0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Гражданским кодексом РФ </a:t>
            </a:r>
            <a:r>
              <a:rPr lang="ru-RU" sz="1800" b="0" i="0" u="none" strike="noStrike" baseline="0" dirty="0">
                <a:solidFill>
                  <a:srgbClr val="7030A0"/>
                </a:solidFill>
                <a:latin typeface="Arial Black" panose="020B0A04020102020204" pitchFamily="34" charset="0"/>
              </a:rPr>
              <a:t>(ст. 497)</a:t>
            </a:r>
            <a:r>
              <a:rPr lang="ru-RU" sz="1800" b="0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800" b="0" i="0" u="none" strike="noStrike" baseline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Законом РФ от 07.02.1992 № 2300-1 «О защите прав потребителей»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(Статья 26.1. Дистанционный способ продажи товара)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</a:t>
            </a:r>
            <a:r>
              <a:rPr lang="ru-RU" sz="1800" b="0" i="0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ругими федеральными законами и принимаемыми в соответствии с ними иными нормативными правовыми актами РФ: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3C567320-28E8-4EE5-95DF-246A39AA3A87}"/>
              </a:ext>
            </a:extLst>
          </p:cNvPr>
          <p:cNvSpPr/>
          <p:nvPr/>
        </p:nvSpPr>
        <p:spPr>
          <a:xfrm>
            <a:off x="2796987" y="4501801"/>
            <a:ext cx="1444476" cy="177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C72297-2E8E-4A8A-AD99-AB4C6A217A49}"/>
              </a:ext>
            </a:extLst>
          </p:cNvPr>
          <p:cNvSpPr txBox="1"/>
          <p:nvPr/>
        </p:nvSpPr>
        <p:spPr>
          <a:xfrm>
            <a:off x="2958353" y="4874972"/>
            <a:ext cx="8603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Правилами</a:t>
            </a:r>
            <a:r>
              <a:rPr lang="ru-RU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продажи товаров по договору розничной купли-продажи, утвержденными Постановлением Правительства РФ от 31.12.2020 N 2463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C73FB6-2629-42D5-AE41-812BE490D1EF}"/>
              </a:ext>
            </a:extLst>
          </p:cNvPr>
          <p:cNvSpPr txBox="1"/>
          <p:nvPr/>
        </p:nvSpPr>
        <p:spPr>
          <a:xfrm>
            <a:off x="350780" y="2065930"/>
            <a:ext cx="198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7030A0"/>
                </a:solidFill>
                <a:latin typeface="Arial Black" panose="020B0A04020102020204" pitchFamily="34" charset="0"/>
              </a:rPr>
              <a:t>Статья 1 Закона о защите прав потребителей</a:t>
            </a: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="" xmlns:a16="http://schemas.microsoft.com/office/drawing/2014/main" id="{28C7095A-58A0-4502-9C3E-9EF2EA5708EF}"/>
              </a:ext>
            </a:extLst>
          </p:cNvPr>
          <p:cNvSpPr/>
          <p:nvPr/>
        </p:nvSpPr>
        <p:spPr>
          <a:xfrm>
            <a:off x="350780" y="1851212"/>
            <a:ext cx="1981200" cy="1577788"/>
          </a:xfrm>
          <a:prstGeom prst="wedgeRoundRectCallout">
            <a:avLst>
              <a:gd name="adj1" fmla="val 71927"/>
              <a:gd name="adj2" fmla="val -738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6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760E48-C6ED-4BE2-BA94-98CABCEE93D4}"/>
              </a:ext>
            </a:extLst>
          </p:cNvPr>
          <p:cNvSpPr txBox="1"/>
          <p:nvPr/>
        </p:nvSpPr>
        <p:spPr>
          <a:xfrm>
            <a:off x="2553783" y="1244320"/>
            <a:ext cx="87196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при дистанционном способе продажи товаров договор розничной купли-продажи заключается на основании ознакомления покупателя с предложенным продавцом описанием товара, размещенным: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 сети Интернет,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 программе для электронных вычислительных машин,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 средствах связи (телевизионной, почтовой, радиосвязи и др.),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 каталогах, проспектах, буклетах, на фотоснимках,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или иными способами, </a:t>
            </a:r>
          </a:p>
          <a:p>
            <a:pPr algn="just"/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исключающими возможность непосредственного ознакомления </a:t>
            </a: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покупателя с товаром либо образцом товара при заключении такого договора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0ECDD1EC-BB88-4AC8-9BE1-5E594CDBE7E5}"/>
              </a:ext>
            </a:extLst>
          </p:cNvPr>
          <p:cNvSpPr/>
          <p:nvPr/>
        </p:nvSpPr>
        <p:spPr>
          <a:xfrm>
            <a:off x="358588" y="2151529"/>
            <a:ext cx="1739152" cy="1138518"/>
          </a:xfrm>
          <a:prstGeom prst="wedgeRoundRectCallout">
            <a:avLst>
              <a:gd name="adj1" fmla="val 69857"/>
              <a:gd name="adj2" fmla="val -928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5F8EBF-1CA5-469D-90CC-FF2633A75810}"/>
              </a:ext>
            </a:extLst>
          </p:cNvPr>
          <p:cNvSpPr txBox="1"/>
          <p:nvPr/>
        </p:nvSpPr>
        <p:spPr>
          <a:xfrm>
            <a:off x="358587" y="2420471"/>
            <a:ext cx="1739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ст. 26.1 Закона о защите прав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79021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3428E-3D44-42B4-AF38-841910A4A045}"/>
              </a:ext>
            </a:extLst>
          </p:cNvPr>
          <p:cNvSpPr txBox="1"/>
          <p:nvPr/>
        </p:nvSpPr>
        <p:spPr>
          <a:xfrm>
            <a:off x="842684" y="5246513"/>
            <a:ext cx="45940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продавец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 - организация либо индивидуальный предприниматель, реализующие товары потребителям по договору купли-продажи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EF88C8-FB7E-48C5-9199-C00D5E29254C}"/>
              </a:ext>
            </a:extLst>
          </p:cNvPr>
          <p:cNvSpPr txBox="1"/>
          <p:nvPr/>
        </p:nvSpPr>
        <p:spPr>
          <a:xfrm>
            <a:off x="6033246" y="2076414"/>
            <a:ext cx="47423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владелец агрегатора информации о товарах </a:t>
            </a:r>
            <a:r>
              <a:rPr lang="ru-RU" b="0" i="0" u="none" strike="noStrike" baseline="0" dirty="0">
                <a:latin typeface="Arial Black" panose="020B0A0402010202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организация либо индивидуальный предприниматель, которые являются владельцами сайта в сети "Интернет" и предоставляют потребителю в отношении товара возможность одновременно ознакомиться с предложением продавца о заключении договора купли-продажи товара, заключить с продавцом договор купли-продажи, а также произвести предварительную оплату указанного товара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AB8BB7-11E6-479B-B277-C43F4BC53464}"/>
              </a:ext>
            </a:extLst>
          </p:cNvPr>
          <p:cNvSpPr txBox="1"/>
          <p:nvPr/>
        </p:nvSpPr>
        <p:spPr>
          <a:xfrm>
            <a:off x="842684" y="2199525"/>
            <a:ext cx="45940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baseline="0" dirty="0">
                <a:solidFill>
                  <a:srgbClr val="C00000"/>
                </a:solidFill>
                <a:latin typeface="Arial Black" panose="020B0A04020102020204" pitchFamily="34" charset="0"/>
              </a:rPr>
              <a:t>потребитель</a:t>
            </a:r>
            <a:r>
              <a:rPr lang="ru-RU" sz="1600" b="1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 - гражданин, имеющий намерение заказать или приобрести либо заказывающий, приобретающий или использующий товары исключительно для личных, семейных, домашних и иных нужд, не связанных с осуществлением предпринимательской деятельности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A764E2-1AC8-44FD-8B37-CED4A713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74" y="1261895"/>
            <a:ext cx="1495587" cy="8985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45D6095-C22C-4D70-A1E2-CB7961D6A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743" y="4261628"/>
            <a:ext cx="1188618" cy="10178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ED1DC39-6C84-4F74-BE49-0F2D38421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471" y="1177817"/>
            <a:ext cx="1576487" cy="8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211AC18E-FA76-4668-9E52-5AEA018E4C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CDACD4-D9B2-4D56-BC15-C593C8CB0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07" y="462739"/>
            <a:ext cx="7401185" cy="74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F44A35-75F6-41B8-BB38-5F7919A82168}"/>
              </a:ext>
            </a:extLst>
          </p:cNvPr>
          <p:cNvSpPr txBox="1"/>
          <p:nvPr/>
        </p:nvSpPr>
        <p:spPr>
          <a:xfrm>
            <a:off x="2097743" y="1324688"/>
            <a:ext cx="8785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02060"/>
                </a:solidFill>
                <a:effectLst/>
                <a:latin typeface="Manrope"/>
              </a:rPr>
              <a:t>Рост объёмов интернет-торговли в первом квартале 2022 года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7C3276-3BCB-4CFA-916C-D650400ED10C}"/>
              </a:ext>
            </a:extLst>
          </p:cNvPr>
          <p:cNvSpPr txBox="1"/>
          <p:nvPr/>
        </p:nvSpPr>
        <p:spPr>
          <a:xfrm>
            <a:off x="909918" y="2361167"/>
            <a:ext cx="81668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За первые три месяца 2022 года россияне совершили покупок в интернет-магазинах на </a:t>
            </a:r>
            <a:r>
              <a:rPr lang="ru-RU" b="1" i="0" dirty="0">
                <a:solidFill>
                  <a:srgbClr val="002060"/>
                </a:solidFill>
                <a:effectLst/>
                <a:latin typeface="Manrope"/>
              </a:rPr>
              <a:t>1,25 трлн</a:t>
            </a:r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 рублей — </a:t>
            </a:r>
            <a:r>
              <a:rPr lang="ru-RU" b="1" i="0" dirty="0">
                <a:solidFill>
                  <a:srgbClr val="002060"/>
                </a:solidFill>
                <a:effectLst/>
                <a:latin typeface="Manrope"/>
              </a:rPr>
              <a:t>на 59%</a:t>
            </a:r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 больше аналогичного периода прошлого года. Доля электронной коммерции в общем обороте розницы превысила исторический максимум 2020 года (10,2% в первом полугодии) и составила по итогам первых трёх месяцев 2022 года — 11,2%.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="" xmlns:a16="http://schemas.microsoft.com/office/drawing/2014/main" id="{F983D858-E5EF-40FF-A8AF-E488332AE65A}"/>
              </a:ext>
            </a:extLst>
          </p:cNvPr>
          <p:cNvSpPr/>
          <p:nvPr/>
        </p:nvSpPr>
        <p:spPr>
          <a:xfrm>
            <a:off x="829234" y="2097808"/>
            <a:ext cx="8462683" cy="2205318"/>
          </a:xfrm>
          <a:prstGeom prst="wedgeRectCallout">
            <a:avLst>
              <a:gd name="adj1" fmla="val -22316"/>
              <a:gd name="adj2" fmla="val 751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D51819-F4B0-46C3-AE61-DAAF2DE07EE5}"/>
              </a:ext>
            </a:extLst>
          </p:cNvPr>
          <p:cNvSpPr txBox="1"/>
          <p:nvPr/>
        </p:nvSpPr>
        <p:spPr>
          <a:xfrm>
            <a:off x="5280213" y="5091970"/>
            <a:ext cx="6347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93% из общего объёма продаж — </a:t>
            </a:r>
            <a:r>
              <a:rPr lang="ru-RU" b="1" i="0" dirty="0">
                <a:solidFill>
                  <a:srgbClr val="002060"/>
                </a:solidFill>
                <a:effectLst/>
                <a:latin typeface="Manrope"/>
              </a:rPr>
              <a:t>1,169 трлн</a:t>
            </a:r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 руб.— приходится на </a:t>
            </a:r>
            <a:r>
              <a:rPr lang="ru-RU" b="1" i="0" dirty="0">
                <a:solidFill>
                  <a:srgbClr val="002060"/>
                </a:solidFill>
                <a:effectLst/>
                <a:latin typeface="Manrope"/>
              </a:rPr>
              <a:t>внутренний рынок</a:t>
            </a:r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: рост </a:t>
            </a:r>
            <a:r>
              <a:rPr lang="ru-RU" b="1" i="0" dirty="0">
                <a:solidFill>
                  <a:srgbClr val="002060"/>
                </a:solidFill>
                <a:effectLst/>
                <a:latin typeface="Manrope"/>
              </a:rPr>
              <a:t>+64%</a:t>
            </a:r>
            <a:r>
              <a:rPr lang="ru-RU" b="0" i="0" dirty="0">
                <a:solidFill>
                  <a:srgbClr val="002060"/>
                </a:solidFill>
                <a:effectLst/>
                <a:latin typeface="Manrope"/>
              </a:rPr>
              <a:t>; 7% — 88,6 млрд руб.— на трансграничный (+11%).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="" xmlns:a16="http://schemas.microsoft.com/office/drawing/2014/main" id="{EEAABADF-C9C7-4879-A4BE-42426C96EFC8}"/>
              </a:ext>
            </a:extLst>
          </p:cNvPr>
          <p:cNvSpPr/>
          <p:nvPr/>
        </p:nvSpPr>
        <p:spPr>
          <a:xfrm>
            <a:off x="4993342" y="4517156"/>
            <a:ext cx="6777316" cy="1878105"/>
          </a:xfrm>
          <a:prstGeom prst="wedgeRoundRectCallout">
            <a:avLst>
              <a:gd name="adj1" fmla="val -71298"/>
              <a:gd name="adj2" fmla="val 109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C3182EC-4766-481B-AB05-575B47486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743" y="5015359"/>
            <a:ext cx="1391590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0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EB48F2B-35CB-4CC6-985B-6FDBCE37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07" y="462739"/>
            <a:ext cx="7401185" cy="749873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="" xmlns:a16="http://schemas.microsoft.com/office/drawing/2014/main" id="{9EEBF405-3E5F-4C32-8267-F259B5B922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D66922-A0B7-4DBB-81A4-45D178BBE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2" y="1118016"/>
            <a:ext cx="8474174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4831127F-36B1-48FA-8FF2-D2F31CEDD0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7EE78-F15D-4D26-B9E3-3310335E2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07" y="462739"/>
            <a:ext cx="7401185" cy="749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A1F673-EAF3-4D17-8720-46C18B551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3" t="15685" r="6765" b="22876"/>
          <a:stretch/>
        </p:blipFill>
        <p:spPr>
          <a:xfrm>
            <a:off x="463174" y="1809097"/>
            <a:ext cx="11402325" cy="45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="" xmlns:a16="http://schemas.microsoft.com/office/drawing/2014/main" id="{6DDE6C25-DF33-4D62-A18C-DC95F56EE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197803"/>
            <a:ext cx="1170230" cy="133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493BD7-52EA-467B-AF70-AA34009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3" y="228582"/>
            <a:ext cx="7401185" cy="7498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A2E9C5-CDAE-4F5B-9445-2850D605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10" y="978455"/>
            <a:ext cx="5303980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79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967</Words>
  <Application>Microsoft Office PowerPoint</Application>
  <PresentationFormat>Широкоэкранный</PresentationFormat>
  <Paragraphs>186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Bahnschrift Condensed</vt:lpstr>
      <vt:lpstr>Bahnschrift SemiBold Condensed</vt:lpstr>
      <vt:lpstr>Bahnschrift SemiLight Condensed</vt:lpstr>
      <vt:lpstr>Bookman Old Style</vt:lpstr>
      <vt:lpstr>Calibri</vt:lpstr>
      <vt:lpstr>Calibri Light</vt:lpstr>
      <vt:lpstr>Cascadia Code</vt:lpstr>
      <vt:lpstr>Manrope</vt:lpstr>
      <vt:lpstr>Times New Roman</vt:lpstr>
      <vt:lpstr>Wingdings</vt:lpstr>
      <vt:lpstr>Тема Office</vt:lpstr>
      <vt:lpstr>Управление Роспотребнадзора по Ленинградской области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Роспотребнадзора по Ленинградской области</dc:title>
  <dc:creator>Анна</dc:creator>
  <cp:lastModifiedBy>Кузов Александр Петрович</cp:lastModifiedBy>
  <cp:revision>33</cp:revision>
  <cp:lastPrinted>2022-09-26T13:47:37Z</cp:lastPrinted>
  <dcterms:created xsi:type="dcterms:W3CDTF">2022-04-19T13:44:19Z</dcterms:created>
  <dcterms:modified xsi:type="dcterms:W3CDTF">2022-09-28T10:17:20Z</dcterms:modified>
</cp:coreProperties>
</file>