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66" r:id="rId3"/>
    <p:sldId id="267" r:id="rId4"/>
    <p:sldId id="268" r:id="rId5"/>
    <p:sldId id="265" r:id="rId6"/>
    <p:sldId id="264" r:id="rId7"/>
    <p:sldId id="263" r:id="rId8"/>
    <p:sldId id="262" r:id="rId9"/>
    <p:sldId id="261" r:id="rId10"/>
    <p:sldId id="257" r:id="rId11"/>
    <p:sldId id="269" r:id="rId12"/>
    <p:sldId id="272" r:id="rId13"/>
    <p:sldId id="270" r:id="rId14"/>
    <p:sldId id="271" r:id="rId15"/>
    <p:sldId id="25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EBEBEB"/>
    <a:srgbClr val="434343"/>
    <a:srgbClr val="37B34A"/>
    <a:srgbClr val="21A649"/>
    <a:srgbClr val="276D3F"/>
    <a:srgbClr val="4D7D3F"/>
    <a:srgbClr val="09A14D"/>
    <a:srgbClr val="067639"/>
    <a:srgbClr val="078A4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0383"/>
    <p:restoredTop sz="94637"/>
  </p:normalViewPr>
  <p:slideViewPr>
    <p:cSldViewPr snapToGrid="0" snapToObjects="1">
      <p:cViewPr varScale="1">
        <p:scale>
          <a:sx n="64" d="100"/>
          <a:sy n="64" d="100"/>
        </p:scale>
        <p:origin x="-1068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7" d="100"/>
          <a:sy n="87" d="100"/>
        </p:scale>
        <p:origin x="3904" y="1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887DE-3F12-D74A-8FD6-D6755CBC1A56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A7856-9170-C642-98B0-85246FD9B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757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9324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224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224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224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224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224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22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224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224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224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224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224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224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22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2141316"/>
            <a:ext cx="9144000" cy="245383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71344"/>
            <a:ext cx="7772400" cy="1652467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 fontAlgn="t">
              <a:defRPr sz="2400" b="1" i="0" baseline="0">
                <a:solidFill>
                  <a:srgbClr val="37B34A"/>
                </a:solidFill>
                <a:latin typeface="PT Sans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051138"/>
            <a:ext cx="7772400" cy="41668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aseline="0">
                <a:solidFill>
                  <a:srgbClr val="37B34A"/>
                </a:solidFill>
                <a:latin typeface="PT Sans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902821"/>
          </a:xfrm>
          <a:prstGeom prst="rect">
            <a:avLst/>
          </a:prstGeom>
          <a:solidFill>
            <a:srgbClr val="21A64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3919" y="4337"/>
            <a:ext cx="7886700" cy="898484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023" y="284586"/>
            <a:ext cx="1932970" cy="502887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0" y="6414224"/>
            <a:ext cx="9144000" cy="468775"/>
          </a:xfrm>
          <a:prstGeom prst="rect">
            <a:avLst/>
          </a:prstGeom>
          <a:solidFill>
            <a:srgbClr val="21A64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>
          <a:xfrm>
            <a:off x="3543300" y="6436851"/>
            <a:ext cx="2057400" cy="365125"/>
          </a:xfrm>
        </p:spPr>
        <p:txBody>
          <a:bodyPr anchor="ctr" anchorCtr="0"/>
          <a:lstStyle>
            <a:lvl1pPr algn="ctr">
              <a:defRPr sz="1600" baseline="0">
                <a:solidFill>
                  <a:schemeClr val="bg1"/>
                </a:solidFill>
                <a:effectLst/>
                <a:latin typeface="PT Sans" charset="-52"/>
              </a:defRPr>
            </a:lvl1pPr>
          </a:lstStyle>
          <a:p>
            <a:fld id="{417111F3-19CC-A94E-B0FD-1989B44291B9}" type="datetime1">
              <a:rPr lang="ru-RU" smtClean="0"/>
              <a:pPr/>
              <a:t>26.09.2022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78387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1944546"/>
            <a:ext cx="9144000" cy="3044143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71344"/>
            <a:ext cx="7772400" cy="1895538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 fontAlgn="t">
              <a:defRPr sz="2400" b="1" i="0" baseline="0">
                <a:solidFill>
                  <a:srgbClr val="37B34A"/>
                </a:solidFill>
                <a:latin typeface="PT Sans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247905"/>
            <a:ext cx="7772400" cy="46299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aseline="0">
                <a:solidFill>
                  <a:srgbClr val="37B34A"/>
                </a:solidFill>
                <a:latin typeface="PT Sans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902821"/>
          </a:xfrm>
          <a:prstGeom prst="rect">
            <a:avLst/>
          </a:prstGeom>
          <a:solidFill>
            <a:srgbClr val="21A64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3919" y="4337"/>
            <a:ext cx="7886700" cy="898484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023" y="284586"/>
            <a:ext cx="1932970" cy="502887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0" y="6414224"/>
            <a:ext cx="9144000" cy="468775"/>
          </a:xfrm>
          <a:prstGeom prst="rect">
            <a:avLst/>
          </a:prstGeom>
          <a:solidFill>
            <a:srgbClr val="21A64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>
          <a:xfrm>
            <a:off x="3543300" y="6436851"/>
            <a:ext cx="2057400" cy="365125"/>
          </a:xfrm>
        </p:spPr>
        <p:txBody>
          <a:bodyPr anchor="ctr" anchorCtr="0"/>
          <a:lstStyle>
            <a:lvl1pPr algn="ctr">
              <a:defRPr sz="1600" baseline="0">
                <a:solidFill>
                  <a:schemeClr val="bg1"/>
                </a:solidFill>
                <a:effectLst/>
                <a:latin typeface="PT Sans" charset="-52"/>
              </a:defRPr>
            </a:lvl1pPr>
          </a:lstStyle>
          <a:p>
            <a:fld id="{74EEDE86-207E-BA4C-83D4-5CE763B6EBC8}" type="datetime1">
              <a:rPr lang="ru-RU" smtClean="0"/>
              <a:pPr/>
              <a:t>26.09.2022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0392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>
          <a:xfrm>
            <a:off x="3543300" y="6436851"/>
            <a:ext cx="2057400" cy="421149"/>
          </a:xfrm>
        </p:spPr>
        <p:txBody>
          <a:bodyPr anchor="ctr" anchorCtr="0"/>
          <a:lstStyle>
            <a:lvl1pPr algn="ctr">
              <a:defRPr sz="1600" baseline="0">
                <a:solidFill>
                  <a:schemeClr val="bg1"/>
                </a:solidFill>
                <a:effectLst/>
                <a:latin typeface="PT Sans" charset="-52"/>
              </a:defRPr>
            </a:lvl1pPr>
          </a:lstStyle>
          <a:p>
            <a:fld id="{A01A9D32-9F01-6440-A725-541402382076}" type="datetime1">
              <a:rPr lang="ru-RU" smtClean="0"/>
              <a:pPr/>
              <a:t>26.09.2022</a:t>
            </a:fld>
            <a:endParaRPr lang="ru-RU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0"/>
            <a:ext cx="9144000" cy="6882999"/>
          </a:xfrm>
          <a:prstGeom prst="rect">
            <a:avLst/>
          </a:prstGeom>
          <a:solidFill>
            <a:srgbClr val="434343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800" y="2271344"/>
            <a:ext cx="7772400" cy="1895538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 fontAlgn="t">
              <a:defRPr sz="2400" b="1" i="0" baseline="0">
                <a:solidFill>
                  <a:schemeClr val="bg1"/>
                </a:solidFill>
                <a:latin typeface="PT Sans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800" y="4247905"/>
            <a:ext cx="7772400" cy="46299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PT Sans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pic>
        <p:nvPicPr>
          <p:cNvPr id="18" name="Изображение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" y="0"/>
            <a:ext cx="9144000" cy="18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386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1944547"/>
            <a:ext cx="9144000" cy="2060294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800" y="2201896"/>
            <a:ext cx="7772400" cy="1513577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 fontAlgn="t">
              <a:defRPr sz="2400" b="1" i="0" baseline="0">
                <a:solidFill>
                  <a:schemeClr val="tx1"/>
                </a:solidFill>
                <a:latin typeface="PT Sans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0" name="Изображение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284" y="179928"/>
            <a:ext cx="1063789" cy="21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3408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бычная_страница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-249"/>
            <a:ext cx="9144000" cy="578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024" y="172228"/>
            <a:ext cx="1136409" cy="233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56" y="1"/>
            <a:ext cx="6750131" cy="57794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000" b="1" i="0" baseline="0">
                <a:latin typeface="PT Sans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023" y="868102"/>
            <a:ext cx="8289563" cy="5208607"/>
          </a:xfrm>
          <a:effectLst>
            <a:outerShdw blurRad="50800" dist="50800" dir="5400000" algn="ctr" rotWithShape="0">
              <a:srgbClr val="EBEBEB"/>
            </a:outerShdw>
          </a:effectLst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462611"/>
            <a:ext cx="9144000" cy="395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162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483676"/>
            <a:ext cx="2057400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PT Sans" charset="-52"/>
              </a:defRPr>
            </a:lvl1pPr>
          </a:lstStyle>
          <a:p>
            <a:fld id="{47E8B3EB-C589-314F-BBE8-5A42F2EA37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084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_2_колонки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-249"/>
            <a:ext cx="9144000" cy="578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024" y="172228"/>
            <a:ext cx="1136409" cy="233237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0" y="6462611"/>
            <a:ext cx="9144000" cy="395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162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483676"/>
            <a:ext cx="2057400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PT Sans" charset="-52"/>
              </a:defRPr>
            </a:lvl1pPr>
          </a:lstStyle>
          <a:p>
            <a:fld id="{47E8B3EB-C589-314F-BBE8-5A42F2EA37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03024" y="863590"/>
            <a:ext cx="4111826" cy="53133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863590"/>
            <a:ext cx="4063437" cy="53133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942456" y="1"/>
            <a:ext cx="6750131" cy="57794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000" b="1" i="0" baseline="0">
                <a:latin typeface="PT Sans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808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7FBE-727B-D24A-B2F7-F1C6B17C32AD}" type="datetime1">
              <a:rPr lang="ru-RU" smtClean="0"/>
              <a:pPr/>
              <a:t>26.09.2022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B3EB-C589-314F-BBE8-5A42F2EA375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284" y="179928"/>
            <a:ext cx="1063789" cy="21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68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6462611"/>
            <a:ext cx="9144000" cy="395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162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38091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28650" y="648367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8EF89B46-E882-AD4D-B512-49726B71C43E}" type="datetime1">
              <a:rPr lang="ru-RU" smtClean="0"/>
              <a:pPr/>
              <a:t>26.09.2022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28950" y="6483676"/>
            <a:ext cx="30861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6495251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47E8B3EB-C589-314F-BBE8-5A42F2EA37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-249"/>
            <a:ext cx="9144000" cy="578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024" y="172228"/>
            <a:ext cx="1136409" cy="23323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1942456" y="1"/>
            <a:ext cx="6750131" cy="57794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 baseline="0">
                <a:solidFill>
                  <a:schemeClr val="tx1"/>
                </a:solidFill>
                <a:latin typeface="PT Sans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7056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_за_внима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8095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669A4-D85B-7842-96D8-59D9CC4B44DF}" type="datetime1">
              <a:rPr lang="ru-RU" smtClean="0"/>
              <a:pPr/>
              <a:t>26.09.2022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8B3EB-C589-314F-BBE8-5A42F2EA37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96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4" r:id="rId3"/>
    <p:sldLayoutId id="2147483677" r:id="rId4"/>
    <p:sldLayoutId id="2147483662" r:id="rId5"/>
    <p:sldLayoutId id="2147483676" r:id="rId6"/>
    <p:sldLayoutId id="2147483667" r:id="rId7"/>
    <p:sldLayoutId id="2147483672" r:id="rId8"/>
    <p:sldLayoutId id="2147483678" r:id="rId9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Microsoft_Office_Excel_97-2003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2599118"/>
            <a:ext cx="7772400" cy="89655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85800" y="2393576"/>
            <a:ext cx="7772400" cy="153123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/>
              <a:t>ПРАКТИКА ПОЛУЧЕНИЯ СТУДЕНТАМИ МЛАДШИХ КУРСОВ НАПРАВЛЕНИЯ «ТОВАРОВЕДЕНИЕ» ПРОФЕССИОНАЛЬНЫХ КОМПЕТЕНЦИЙ В РАМКАХ СОВМЕСТНОГО ПРОЕКТА </a:t>
            </a:r>
            <a:endParaRPr lang="ru-RU" sz="2000" b="1" dirty="0" smtClean="0"/>
          </a:p>
          <a:p>
            <a:pPr algn="ctr">
              <a:spcBef>
                <a:spcPts val="0"/>
              </a:spcBef>
            </a:pPr>
            <a:r>
              <a:rPr lang="ru-RU" sz="2000" b="1" dirty="0" smtClean="0"/>
              <a:t>С </a:t>
            </a:r>
            <a:r>
              <a:rPr lang="ru-RU" sz="2000" b="1" dirty="0" smtClean="0"/>
              <a:t>ОБЩЕСТВЕННОЙ ОРГАНИЗАЦИЕЙ ПОТРЕБИТЕЛЕЙ</a:t>
            </a:r>
            <a:endParaRPr lang="ru-RU" sz="2000" b="1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>
          <a:xfrm>
            <a:off x="3237593" y="6436851"/>
            <a:ext cx="2668814" cy="365125"/>
          </a:xfrm>
        </p:spPr>
        <p:txBody>
          <a:bodyPr/>
          <a:lstStyle/>
          <a:p>
            <a:r>
              <a:rPr lang="ru-RU" dirty="0" smtClean="0"/>
              <a:t>Санкт-Петербург – 2022</a:t>
            </a:r>
            <a:endParaRPr lang="ru-RU" dirty="0"/>
          </a:p>
        </p:txBody>
      </p:sp>
      <p:sp>
        <p:nvSpPr>
          <p:cNvPr id="10" name="Подзаголовок 8"/>
          <p:cNvSpPr txBox="1">
            <a:spLocks/>
          </p:cNvSpPr>
          <p:nvPr/>
        </p:nvSpPr>
        <p:spPr>
          <a:xfrm>
            <a:off x="4961965" y="4168588"/>
            <a:ext cx="3932089" cy="4448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37B34A"/>
                </a:solidFill>
                <a:latin typeface="PT Sans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Виноградова Анна Вячеславовна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2680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8312" y="0"/>
            <a:ext cx="7056783" cy="4572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Награждение наиболее активных участников проекта. Участие в </a:t>
            </a:r>
            <a:r>
              <a:rPr lang="ru-RU" sz="1800" dirty="0" smtClean="0"/>
              <a:t>оценке товаров, проводимой </a:t>
            </a:r>
            <a:r>
              <a:rPr lang="ru-RU" sz="1800" dirty="0" err="1" smtClean="0"/>
              <a:t>СПбООП</a:t>
            </a:r>
            <a:endParaRPr lang="ru-RU" sz="1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609" y="704115"/>
            <a:ext cx="4697229" cy="300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2059" y="704115"/>
            <a:ext cx="3689379" cy="24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8609" y="4055165"/>
            <a:ext cx="508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82" r="4977"/>
          <a:stretch>
            <a:fillRect/>
          </a:stretch>
        </p:blipFill>
        <p:spPr bwMode="auto">
          <a:xfrm>
            <a:off x="198609" y="3855642"/>
            <a:ext cx="4697230" cy="254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2059" y="3166433"/>
            <a:ext cx="2620963" cy="323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9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4333461" y="0"/>
            <a:ext cx="4488335" cy="57794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Сотрудничество с ЦНПЭ</a:t>
            </a:r>
            <a:endParaRPr lang="ru-RU" sz="2400" b="1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805068" y="840619"/>
            <a:ext cx="7709015" cy="449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805069" y="5471347"/>
            <a:ext cx="73847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Мастер класс ЦНПЭ по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закону «О защите прав потребителей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Козьякова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Елена Борисовна со студентами 3 курса 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бакалавриата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399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 cstate="print"/>
          <a:srcRect l="7911" t="22214" r="7542" b="36007"/>
          <a:stretch/>
        </p:blipFill>
        <p:spPr bwMode="auto">
          <a:xfrm>
            <a:off x="3485322" y="1109830"/>
            <a:ext cx="2065683" cy="12850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4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738" y="1109830"/>
            <a:ext cx="3141663" cy="2126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7216" y="1016011"/>
            <a:ext cx="3101971" cy="222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85322" y="2920101"/>
            <a:ext cx="2065682" cy="29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2738" y="3505689"/>
            <a:ext cx="3141663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4999" y="3505689"/>
            <a:ext cx="314418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109104" y="139148"/>
            <a:ext cx="2312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Лаборатория </a:t>
            </a:r>
            <a:r>
              <a:rPr lang="ru-RU" b="1" smtClean="0"/>
              <a:t>ВШСиТ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9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5391" y="3723123"/>
            <a:ext cx="2768899" cy="127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97363" y="838519"/>
            <a:ext cx="2933065" cy="1351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4333461" y="0"/>
            <a:ext cx="4488335" cy="57794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Сотрудничество с ЦНПЭ. Участие в экспертизе товаров</a:t>
            </a:r>
            <a:endParaRPr lang="ru-RU" sz="2400" b="1" dirty="0"/>
          </a:p>
        </p:txBody>
      </p:sp>
      <p:pic>
        <p:nvPicPr>
          <p:cNvPr id="4" name="Рисунок 17" descr="Изображение выглядит как устройство, захват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086" y="4550177"/>
            <a:ext cx="2712060" cy="125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26657" t="19949" r="66792" b="4192"/>
          <a:stretch/>
        </p:blipFill>
        <p:spPr bwMode="auto">
          <a:xfrm rot="5400000">
            <a:off x="5905902" y="30793"/>
            <a:ext cx="372374" cy="1987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36495" t="33479" r="57395" b="9204"/>
          <a:stretch/>
        </p:blipFill>
        <p:spPr bwMode="auto">
          <a:xfrm rot="5400000">
            <a:off x="5862200" y="463115"/>
            <a:ext cx="459778" cy="1987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7" name="Рисунок 6" descr="http://tmslab.spbstu.ru/wp-content/gallery/eq_mech_test/dsc_3553-n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t="10429" r="5257"/>
          <a:stretch>
            <a:fillRect/>
          </a:stretch>
        </p:blipFill>
        <p:spPr bwMode="auto">
          <a:xfrm>
            <a:off x="5629189" y="3584759"/>
            <a:ext cx="2913626" cy="206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38643" t="67182" r="41597" b="25428"/>
          <a:stretch/>
        </p:blipFill>
        <p:spPr bwMode="auto">
          <a:xfrm rot="10800000">
            <a:off x="7086002" y="838519"/>
            <a:ext cx="1763345" cy="388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36905" t="72500" r="36143" b="12679"/>
          <a:stretch/>
        </p:blipFill>
        <p:spPr bwMode="auto">
          <a:xfrm rot="10800000">
            <a:off x="7086002" y="1210893"/>
            <a:ext cx="1763346" cy="4467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154290" y="1808922"/>
            <a:ext cx="37511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Результаты определения стойкости 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коррозии образцов металлической посуды, в маркировке которой заявлено изготовление из коррозионно-стойкой стали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98177" y="5647807"/>
            <a:ext cx="3807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Химический анализ металлических сплавов на приборе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PolySpek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033" y="5924806"/>
            <a:ext cx="4775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Измерение отклонений от плоскостности дна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0086" y="2840836"/>
            <a:ext cx="3919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Срезы дна изделий. Распределение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теплораспределительного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слоя.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r="26804" b="31147"/>
          <a:stretch/>
        </p:blipFill>
        <p:spPr bwMode="auto">
          <a:xfrm rot="10800000">
            <a:off x="323032" y="1577920"/>
            <a:ext cx="2659143" cy="11537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399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37434" y="854765"/>
            <a:ext cx="806052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Рассмотрено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лишь несколько примеров участия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Санкт-Петербургских общественных организаций, стоящих на страже интересов  потребителей,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формировании профессиональных компетенций студентов направления подготовки «Товароведение».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Мы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благодарностью относимся к тому, что уже сделано и выражаем пожелание развития нашего дальнейшего сотрудничества с учетом современных вызовов.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9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3995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67045" y="2205014"/>
            <a:ext cx="6750131" cy="358545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Направление подготовки «Товароведение»</a:t>
            </a:r>
            <a:endParaRPr lang="ru-RU" sz="2400" b="1" dirty="0"/>
          </a:p>
        </p:txBody>
      </p:sp>
      <p:sp>
        <p:nvSpPr>
          <p:cNvPr id="6146" name="AutoShape 2" descr="https://trade.spbstu.ru/userfiles/images/settings/inst-logo-mai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https://trade.spbstu.ru/userfiles/images/settings/inst-logo-mai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0" name="AutoShape 6" descr="https://trade.spbstu.ru/userfiles/images/settings/inst-logo-mai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2" name="AutoShape 8" descr="https://trade.spbstu.ru/userfiles/images/settings/inst-logo-mai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4" name="Picture 10" descr="https://dasphy.vrogue.co/for-reads-dep.spbstu.ru/modules/edu/assets/images/divisions/186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846308"/>
            <a:ext cx="1187920" cy="118792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891069" y="66164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</a:rPr>
              <a:t>Высшая школа сервиса и торговли</a:t>
            </a:r>
          </a:p>
          <a:p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Институт промышленного менеджмента, экономики и торговли</a:t>
            </a:r>
            <a:endParaRPr lang="ru-RU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0375" y="2563559"/>
            <a:ext cx="834569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Образовательная программа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«Товароведение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 экспертиза товаров во внутренней и внешней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торговле»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бакалавриат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Основные профессиональные задачи выпускника: 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проведение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документальной идентификации и установление ассортиментной принадлежности товаров;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фальсифицированной и контрафактной продукции;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диагностики дефектов потребительских товаров и выявление причин их возникновения;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недопущение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попадания в продажу (или изъятие из продажи) товаров ненадлежащего качества, с истекшим сроком годности и имеющих критические дефекты;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оценка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соответствия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товаров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требованиям технических регламентов, положениям стандартов или технических условий, условиям договоров, информации, приведенной в товарно-сопроводительных документах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91069" y="1664897"/>
            <a:ext cx="2601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https://trade.spbstu.ru</a:t>
            </a:r>
            <a:r>
              <a:rPr lang="en-US" dirty="0" smtClean="0">
                <a:solidFill>
                  <a:schemeClr val="accent6"/>
                </a:solidFill>
              </a:rPr>
              <a:t>/#</a:t>
            </a:r>
            <a:r>
              <a:rPr lang="ru-RU" dirty="0" smtClean="0">
                <a:solidFill>
                  <a:schemeClr val="accent6"/>
                </a:solidFill>
              </a:rPr>
              <a:t> 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4332" r="2183" b="34266"/>
          <a:stretch/>
        </p:blipFill>
        <p:spPr bwMode="auto">
          <a:xfrm>
            <a:off x="6333860" y="797732"/>
            <a:ext cx="2472210" cy="1304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399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npe.spb.ru/t/v11/images/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1056" y="3939988"/>
            <a:ext cx="5314950" cy="122872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660052" y="5168714"/>
            <a:ext cx="2012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http://cnpe.spb.ru/</a:t>
            </a:r>
            <a:endParaRPr lang="ru-RU" dirty="0"/>
          </a:p>
        </p:txBody>
      </p:sp>
      <p:pic>
        <p:nvPicPr>
          <p:cNvPr id="4100" name="Picture 4" descr="https://spbkontrol.ru/images/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1437" y="1381032"/>
            <a:ext cx="2266950" cy="1647825"/>
          </a:xfrm>
          <a:prstGeom prst="rect">
            <a:avLst/>
          </a:prstGeom>
          <a:noFill/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4087906" y="1381032"/>
            <a:ext cx="4223662" cy="1200803"/>
          </a:xfrm>
          <a:prstGeom prst="rect">
            <a:avLst/>
          </a:prstGeom>
        </p:spPr>
        <p:txBody>
          <a:bodyPr anchor="ctr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T Sans" charset="-52"/>
                <a:ea typeface="+mj-ea"/>
                <a:cs typeface="+mj-cs"/>
              </a:rPr>
              <a:t>Санкт-Петербургская общественная организация потребителей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T Sans" charset="-52"/>
                <a:ea typeface="+mj-ea"/>
                <a:cs typeface="+mj-cs"/>
              </a:rPr>
              <a:t>«Общественный контроль»</a:t>
            </a:r>
            <a:endParaRPr kumimoji="0" lang="ru-RU" sz="2000" b="1" i="0" u="none" strike="noStrike" kern="1200" cap="none" spc="0" normalizeH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PT Sans" charset="-52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46192" y="2659525"/>
            <a:ext cx="2252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https://spbkontrol.ru/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9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2549" y="1"/>
            <a:ext cx="4210038" cy="577942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2400" b="1" dirty="0" smtClean="0"/>
              <a:t>Проект «Я – потребитель!»</a:t>
            </a:r>
            <a:endParaRPr lang="ru-RU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99" r="471"/>
          <a:stretch>
            <a:fillRect/>
          </a:stretch>
        </p:blipFill>
        <p:spPr bwMode="auto">
          <a:xfrm>
            <a:off x="565573" y="2494722"/>
            <a:ext cx="8127014" cy="35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6424" y="1003852"/>
            <a:ext cx="82661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2016 года студенты младших курсов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бакалавриата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рамках учебной практики участвуют в проекте «Я – потребитель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!»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Проект реализуется в сотрудничестве 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СПбООП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«Общественный контроль»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18613" y="5654766"/>
            <a:ext cx="973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2016 г.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9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33365" y="1"/>
            <a:ext cx="3959222" cy="57794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Проект «Я – потребитель!»</a:t>
            </a:r>
            <a:endParaRPr lang="ru-RU" sz="2400" b="1" dirty="0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22729" y="820272"/>
            <a:ext cx="836985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228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группы студентов: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2286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Мониторинг соблюдения норм и правил реализации продовольственных товаров в объектах розничной торговли, их рейтинговая оценка;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Выявление нарушений в ходе мониторинга, составление отчетов о выявленных нарушениях;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Взаимодействие с надзорными органами по пресечению выявленных нарушений в рамках действующего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КоАП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РФ.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2729" y="3876261"/>
            <a:ext cx="83745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-228600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Механизм организации деятельности группы студентов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-228600" algn="l"/>
              </a:tabLst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-2286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Создание группы студентов 3-5 человек, выбор руководителя группы;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-2286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Определение районов и графика работы групп;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-2286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Встреча с представителем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СПбООП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инструктаж работы групп, мастер-класс;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-2286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Работа групп по мониторингу розничной торговли при реализации продовольственных товаров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-2286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Обобщение и анализ результатов.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9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флешка\2021_22\Практики\Я потребитель\фото 2 10.02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646" y="577943"/>
            <a:ext cx="7762977" cy="434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4733365" y="1"/>
            <a:ext cx="3959222" cy="57794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Проект «Я – потребитель!»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1811" y="4927719"/>
            <a:ext cx="8400776" cy="1619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Встреча студентов Высшей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школы сервиса и торговли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председателя Санкт-Петербургской общественной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организации потребителей "Общественный контроль"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рамках проекта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учебной практики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«Я – потребитель!», 2022 г.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9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Изображение выглядит как стол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t="9167" r="-802"/>
          <a:stretch/>
        </p:blipFill>
        <p:spPr bwMode="auto">
          <a:xfrm>
            <a:off x="165313" y="669696"/>
            <a:ext cx="5304903" cy="306593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5784" y="3670461"/>
            <a:ext cx="4527938" cy="281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Изображение выглядит как стол&#10;&#10;Автоматически созданное описание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t="1772" r="28663"/>
          <a:stretch/>
        </p:blipFill>
        <p:spPr bwMode="auto">
          <a:xfrm>
            <a:off x="4258770" y="2202661"/>
            <a:ext cx="4199430" cy="3690973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sp>
        <p:nvSpPr>
          <p:cNvPr id="13" name="Заголовок 3"/>
          <p:cNvSpPr>
            <a:spLocks noGrp="1"/>
          </p:cNvSpPr>
          <p:nvPr>
            <p:ph type="title"/>
          </p:nvPr>
        </p:nvSpPr>
        <p:spPr>
          <a:xfrm>
            <a:off x="4733365" y="1"/>
            <a:ext cx="3959222" cy="57794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Форма рейтингового листа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399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42791" y="1"/>
            <a:ext cx="4432852" cy="57794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Итоговый рейтинг магазинов</a:t>
            </a:r>
            <a:endParaRPr lang="ru-RU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109" y="776688"/>
            <a:ext cx="5151134" cy="541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64087" y="776688"/>
            <a:ext cx="30115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Итоговая оценка: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отлично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100 баллов)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— полное соответствие всем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требованиям;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хорошо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99-80 баллов)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— наличие незначительных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отклонений;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удовлетворительно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79-60 баллов)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— наличие значительных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отклонений;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неудовлетворительно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(менее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60 баллов)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— наличие грубых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нарушений;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9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37434" y="854765"/>
            <a:ext cx="44923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проекте общественные интересы тесно переплетаются с образовательными целями.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Студенты закрепляют теоретические знания, полученные на профильных дисциплинах, которые они изучили к моменту выхода на учебную практику, получают навыки контроля за организацией процесса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387" name="Object 3"/>
          <p:cNvGraphicFramePr>
            <a:graphicFrameLocks/>
          </p:cNvGraphicFramePr>
          <p:nvPr/>
        </p:nvGraphicFramePr>
        <p:xfrm>
          <a:off x="5194014" y="854765"/>
          <a:ext cx="3498574" cy="2385392"/>
        </p:xfrm>
        <a:graphic>
          <a:graphicData uri="http://schemas.openxmlformats.org/presentationml/2006/ole">
            <p:oleObj spid="_x0000_s16387" r:id="rId4" imgW="7949873" imgH="4578493" progId="Excel.Sheet.8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37434" y="3717087"/>
            <a:ext cx="81061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розничных продаж в торговом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предприятии,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соблюдением условий хранения товаров в торговом зале, обслуживанием покупателей, доведением информации до потребителей, работой с их обращениями, которые важны им, как потенциальным будущим руководителям.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Участвуя в проекте, студенты понимают, что выполняют социальную функцию, способствуя повышению уровня качества работы торговых предприятий города.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9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lytech_theme">
  <a:themeElements>
    <a:clrScheme name="Политех 1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37B34A"/>
      </a:accent1>
      <a:accent2>
        <a:srgbClr val="21A690"/>
      </a:accent2>
      <a:accent3>
        <a:srgbClr val="369461"/>
      </a:accent3>
      <a:accent4>
        <a:srgbClr val="2FA0E1"/>
      </a:accent4>
      <a:accent5>
        <a:srgbClr val="8AB833"/>
      </a:accent5>
      <a:accent6>
        <a:srgbClr val="394091"/>
      </a:accent6>
      <a:hlink>
        <a:srgbClr val="37B34A"/>
      </a:hlink>
      <a:folHlink>
        <a:srgbClr val="0296E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olytech_presentation.potx" id="{0C3B3220-C52F-CE4F-9D40-4AE4710B99FC}" vid="{79B74601-811A-364F-91C2-904BAD2FC06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</TotalTime>
  <Words>639</Words>
  <Application>Microsoft Office PowerPoint</Application>
  <PresentationFormat>Экран (4:3)</PresentationFormat>
  <Paragraphs>77</Paragraphs>
  <Slides>15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Polytech_theme</vt:lpstr>
      <vt:lpstr>Лист Microsoft Office Excel 97-2003</vt:lpstr>
      <vt:lpstr> </vt:lpstr>
      <vt:lpstr>Направление подготовки «Товароведение»</vt:lpstr>
      <vt:lpstr>Слайд 3</vt:lpstr>
      <vt:lpstr>Проект «Я – потребитель!»</vt:lpstr>
      <vt:lpstr>Проект «Я – потребитель!»</vt:lpstr>
      <vt:lpstr>Проект «Я – потребитель!»</vt:lpstr>
      <vt:lpstr>Форма рейтингового листа</vt:lpstr>
      <vt:lpstr>Итоговый рейтинг магазинов</vt:lpstr>
      <vt:lpstr>Слайд 9</vt:lpstr>
      <vt:lpstr>Награждение наиболее активных участников проекта. Участие в оценке товаров, проводимой СПбООП</vt:lpstr>
      <vt:lpstr>Сотрудничество с ЦНПЭ</vt:lpstr>
      <vt:lpstr>Слайд 12</vt:lpstr>
      <vt:lpstr>Сотрудничество с ЦНПЭ. Участие в экспертизе товаров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Представление Санкт-Петербургского политехнического университета Петра Великого в интернете и в социальных ресурсах</dc:title>
  <dc:creator>пользователь Microsoft Office</dc:creator>
  <cp:lastModifiedBy>ept-lab1120</cp:lastModifiedBy>
  <cp:revision>73</cp:revision>
  <dcterms:created xsi:type="dcterms:W3CDTF">2016-02-02T13:12:08Z</dcterms:created>
  <dcterms:modified xsi:type="dcterms:W3CDTF">2022-09-27T01:49:13Z</dcterms:modified>
</cp:coreProperties>
</file>