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96" r:id="rId1"/>
  </p:sldMasterIdLst>
  <p:notesMasterIdLst>
    <p:notesMasterId r:id="rId13"/>
  </p:notesMasterIdLst>
  <p:sldIdLst>
    <p:sldId id="256" r:id="rId2"/>
    <p:sldId id="294" r:id="rId3"/>
    <p:sldId id="257" r:id="rId4"/>
    <p:sldId id="270" r:id="rId5"/>
    <p:sldId id="296" r:id="rId6"/>
    <p:sldId id="263" r:id="rId7"/>
    <p:sldId id="275" r:id="rId8"/>
    <p:sldId id="266" r:id="rId9"/>
    <p:sldId id="272" r:id="rId10"/>
    <p:sldId id="274" r:id="rId11"/>
    <p:sldId id="269" r:id="rId12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3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C02"/>
    <a:srgbClr val="7E0000"/>
    <a:srgbClr val="AE4420"/>
    <a:srgbClr val="F7F7F7"/>
    <a:srgbClr val="F09415"/>
    <a:srgbClr val="F8D1B6"/>
    <a:srgbClr val="F9D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2" y="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0353E-C1AD-4D69-9611-5B5E2000A27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A68FA-96DA-41DA-8646-4D9B5F553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4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95CCD-0625-47B2-9D4D-C1B38148102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2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96E1-1CB8-4CAB-9F74-C5EF65CF4EB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75C8BEC-B7E9-42B9-A76D-51A3BD9C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2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96E1-1CB8-4CAB-9F74-C5EF65CF4EB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75C8BEC-B7E9-42B9-A76D-51A3BD9C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96E1-1CB8-4CAB-9F74-C5EF65CF4EB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75C8BEC-B7E9-42B9-A76D-51A3BD9C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81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96E1-1CB8-4CAB-9F74-C5EF65CF4EB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75C8BEC-B7E9-42B9-A76D-51A3BD9CA1C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7022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96E1-1CB8-4CAB-9F74-C5EF65CF4EB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75C8BEC-B7E9-42B9-A76D-51A3BD9C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744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96E1-1CB8-4CAB-9F74-C5EF65CF4EB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8BEC-B7E9-42B9-A76D-51A3BD9C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62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96E1-1CB8-4CAB-9F74-C5EF65CF4EB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8BEC-B7E9-42B9-A76D-51A3BD9C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01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96E1-1CB8-4CAB-9F74-C5EF65CF4EB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8BEC-B7E9-42B9-A76D-51A3BD9C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05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24696E1-1CB8-4CAB-9F74-C5EF65CF4EB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75C8BEC-B7E9-42B9-A76D-51A3BD9C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1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96E1-1CB8-4CAB-9F74-C5EF65CF4EB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8BEC-B7E9-42B9-A76D-51A3BD9C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56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96E1-1CB8-4CAB-9F74-C5EF65CF4EB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75C8BEC-B7E9-42B9-A76D-51A3BD9C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4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96E1-1CB8-4CAB-9F74-C5EF65CF4EB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8BEC-B7E9-42B9-A76D-51A3BD9C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36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96E1-1CB8-4CAB-9F74-C5EF65CF4EB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8BEC-B7E9-42B9-A76D-51A3BD9C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11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96E1-1CB8-4CAB-9F74-C5EF65CF4EB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8BEC-B7E9-42B9-A76D-51A3BD9C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88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96E1-1CB8-4CAB-9F74-C5EF65CF4EB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8BEC-B7E9-42B9-A76D-51A3BD9C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73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96E1-1CB8-4CAB-9F74-C5EF65CF4EB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8BEC-B7E9-42B9-A76D-51A3BD9C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9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96E1-1CB8-4CAB-9F74-C5EF65CF4EB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8BEC-B7E9-42B9-A76D-51A3BD9C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1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7E0000"/>
            </a:gs>
            <a:gs pos="9000">
              <a:schemeClr val="bg2">
                <a:shade val="100000"/>
                <a:hueMod val="100000"/>
                <a:satMod val="110000"/>
                <a:lumMod val="130000"/>
              </a:schemeClr>
            </a:gs>
            <a:gs pos="30000">
              <a:srgbClr val="B12105"/>
            </a:gs>
            <a:gs pos="85000">
              <a:srgbClr val="880000"/>
            </a:gs>
            <a:gs pos="67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696E1-1CB8-4CAB-9F74-C5EF65CF4EB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C8BEC-B7E9-42B9-A76D-51A3BD9C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884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97" r:id="rId1"/>
    <p:sldLayoutId id="2147485198" r:id="rId2"/>
    <p:sldLayoutId id="2147485199" r:id="rId3"/>
    <p:sldLayoutId id="2147485200" r:id="rId4"/>
    <p:sldLayoutId id="2147485201" r:id="rId5"/>
    <p:sldLayoutId id="2147485202" r:id="rId6"/>
    <p:sldLayoutId id="2147485203" r:id="rId7"/>
    <p:sldLayoutId id="2147485204" r:id="rId8"/>
    <p:sldLayoutId id="2147485205" r:id="rId9"/>
    <p:sldLayoutId id="2147485206" r:id="rId10"/>
    <p:sldLayoutId id="2147485207" r:id="rId11"/>
    <p:sldLayoutId id="2147485208" r:id="rId12"/>
    <p:sldLayoutId id="2147485209" r:id="rId13"/>
    <p:sldLayoutId id="2147485210" r:id="rId14"/>
    <p:sldLayoutId id="2147485211" r:id="rId15"/>
    <p:sldLayoutId id="2147485212" r:id="rId16"/>
    <p:sldLayoutId id="21474852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EE41079-5BE8-4C1C-9CB1-91B0155A1A7C}"/>
              </a:ext>
            </a:extLst>
          </p:cNvPr>
          <p:cNvSpPr txBox="1"/>
          <p:nvPr/>
        </p:nvSpPr>
        <p:spPr>
          <a:xfrm>
            <a:off x="353391" y="1920538"/>
            <a:ext cx="11290063" cy="181915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kern="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Управления Роспотребнадзора по городу Санкт-Петербургу по контролю за оборотом продукции, подлежащей обязательной маркировке средствами идентификации</a:t>
            </a:r>
            <a:endParaRPr lang="ru-RU" sz="2600" b="1" kern="1400" dirty="0">
              <a:latin typeface="Bahnschrift SemiBold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A16C0F-DAB9-4826-A61C-C449BE347FAB}"/>
              </a:ext>
            </a:extLst>
          </p:cNvPr>
          <p:cNvSpPr txBox="1"/>
          <p:nvPr/>
        </p:nvSpPr>
        <p:spPr>
          <a:xfrm>
            <a:off x="1365509" y="488662"/>
            <a:ext cx="758485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kern="1400" dirty="0">
                <a:latin typeface="Bahnschrift SemiBold" panose="020B0502040204020203" pitchFamily="34" charset="0"/>
                <a:cs typeface="Segoe UI Light" panose="020B0502040204020203" pitchFamily="34" charset="0"/>
              </a:rPr>
              <a:t>Управление Федеральной службы по надзору в сфере защиты прав потребителей и благополучия человека по городу Санкт-Петербургу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0A51E9-0EE7-4922-8FCB-B47C97B8E113}"/>
              </a:ext>
            </a:extLst>
          </p:cNvPr>
          <p:cNvSpPr txBox="1"/>
          <p:nvPr/>
        </p:nvSpPr>
        <p:spPr>
          <a:xfrm>
            <a:off x="7842606" y="5409004"/>
            <a:ext cx="4225263" cy="89255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kern="1400" dirty="0" err="1">
                <a:latin typeface="Bahnschrift SemiBold" panose="020B0502040204020203" pitchFamily="34" charset="0"/>
                <a:cs typeface="Segoe UI Light" panose="020B0502040204020203" pitchFamily="34" charset="0"/>
              </a:rPr>
              <a:t>Ивуленок</a:t>
            </a:r>
            <a:r>
              <a:rPr lang="ru-RU" sz="1600" b="1" kern="1400" dirty="0">
                <a:latin typeface="Bahnschrift SemiBold" panose="020B0502040204020203" pitchFamily="34" charset="0"/>
                <a:cs typeface="Segoe UI Light" panose="020B0502040204020203" pitchFamily="34" charset="0"/>
              </a:rPr>
              <a:t> Игорь Александрович</a:t>
            </a:r>
          </a:p>
          <a:p>
            <a:pPr algn="r"/>
            <a:r>
              <a:rPr lang="ru-RU" sz="1400" b="1" kern="1400" dirty="0">
                <a:latin typeface="Bahnschrift SemiBold" panose="020B0502040204020203" pitchFamily="34" charset="0"/>
                <a:cs typeface="Segoe UI Light" panose="020B0502040204020203" pitchFamily="34" charset="0"/>
              </a:rPr>
              <a:t>заместитель начальника отдела надзора за </a:t>
            </a:r>
          </a:p>
          <a:p>
            <a:pPr algn="r"/>
            <a:r>
              <a:rPr lang="ru-RU" sz="1400" b="1" kern="1400" dirty="0">
                <a:latin typeface="Bahnschrift SemiBold" panose="020B0502040204020203" pitchFamily="34" charset="0"/>
                <a:cs typeface="Segoe UI Light" panose="020B0502040204020203" pitchFamily="34" charset="0"/>
              </a:rPr>
              <a:t>продукцией в обороте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541C6D-F25F-459D-A01B-06704E3214D7}"/>
              </a:ext>
            </a:extLst>
          </p:cNvPr>
          <p:cNvSpPr txBox="1"/>
          <p:nvPr/>
        </p:nvSpPr>
        <p:spPr>
          <a:xfrm>
            <a:off x="4984957" y="6098511"/>
            <a:ext cx="2026932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b="1" kern="1400" dirty="0">
                <a:latin typeface="Bahnschrift SemiBold" panose="020B0502040204020203" pitchFamily="34" charset="0"/>
                <a:cs typeface="Segoe UI Light" panose="020B0502040204020203" pitchFamily="34" charset="0"/>
              </a:rPr>
              <a:t>Санкт-Петербург          2022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DE4008-C793-4015-B7D2-6F751712B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08"/>
          <a:stretch/>
        </p:blipFill>
        <p:spPr>
          <a:xfrm>
            <a:off x="9598257" y="110447"/>
            <a:ext cx="1228234" cy="1402759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AF2FA3-CD7C-4CC0-A8A0-854B2C0FA0E8}"/>
              </a:ext>
            </a:extLst>
          </p:cNvPr>
          <p:cNvSpPr txBox="1"/>
          <p:nvPr/>
        </p:nvSpPr>
        <p:spPr>
          <a:xfrm>
            <a:off x="10490066" y="257830"/>
            <a:ext cx="1938291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ahnschrift Condensed" panose="020B0502040204020203" pitchFamily="34" charset="0"/>
                <a:cs typeface="Segoe UI Light" panose="020B0502040204020203" pitchFamily="34" charset="0"/>
              </a:rPr>
              <a:t>100 ЛЕТ</a:t>
            </a:r>
          </a:p>
          <a:p>
            <a:pPr algn="ctr"/>
            <a:r>
              <a:rPr lang="ru-RU" sz="1200" kern="1400" dirty="0">
                <a:latin typeface="Bahnschrift Condensed" panose="020B0502040204020203" pitchFamily="34" charset="0"/>
                <a:cs typeface="Segoe UI Light" panose="020B0502040204020203" pitchFamily="34" charset="0"/>
              </a:rPr>
              <a:t>ГОСУДАСТВЕННОЙ </a:t>
            </a:r>
          </a:p>
          <a:p>
            <a:pPr algn="ctr"/>
            <a:r>
              <a:rPr lang="ru-RU" sz="1200" kern="1400" dirty="0">
                <a:latin typeface="Bahnschrift Condensed" panose="020B0502040204020203" pitchFamily="34" charset="0"/>
                <a:cs typeface="Segoe UI Light" panose="020B0502040204020203" pitchFamily="34" charset="0"/>
              </a:rPr>
              <a:t>САНИТАРНО-ЭПИДЕМИОЛОГИЧЕСКОЙ </a:t>
            </a:r>
          </a:p>
          <a:p>
            <a:pPr algn="ctr"/>
            <a:r>
              <a:rPr lang="ru-RU" sz="1200" kern="1400" dirty="0">
                <a:latin typeface="Bahnschrift Condensed" panose="020B0502040204020203" pitchFamily="34" charset="0"/>
                <a:cs typeface="Segoe UI Light" panose="020B0502040204020203" pitchFamily="34" charset="0"/>
              </a:rPr>
              <a:t>СЛУЖБЕ РОССИИ</a:t>
            </a:r>
          </a:p>
        </p:txBody>
      </p:sp>
    </p:spTree>
    <p:extLst>
      <p:ext uri="{BB962C8B-B14F-4D97-AF65-F5344CB8AC3E}">
        <p14:creationId xmlns:p14="http://schemas.microsoft.com/office/powerpoint/2010/main" val="3049763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61C4FE5-7D8A-48B0-BDF4-32DEF525660C}"/>
              </a:ext>
            </a:extLst>
          </p:cNvPr>
          <p:cNvSpPr txBox="1"/>
          <p:nvPr/>
        </p:nvSpPr>
        <p:spPr>
          <a:xfrm>
            <a:off x="1158624" y="354860"/>
            <a:ext cx="1000034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важность и актуальность вопросов маркировки товаров средствами идентификации, считаем необходимым: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D82CD5-CE9D-4799-B51E-1DD0DED795F5}"/>
              </a:ext>
            </a:extLst>
          </p:cNvPr>
          <p:cNvSpPr txBox="1"/>
          <p:nvPr/>
        </p:nvSpPr>
        <p:spPr>
          <a:xfrm>
            <a:off x="309539" y="1424827"/>
            <a:ext cx="1157292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информационную кампанию по информированию бизнес-сообщества и потребителей о введении обязательной маркировки;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доведения до сведения хозяйствующих субъектов, разъяснения обязательных требований к маркировки товаров средствами идентификации, обеспечить проведение профилактических мероприятий, в том числе профилактических визитов;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объявлять предостережения о недопустимости нарушения обязательных требований к маркировке товаров средствами идентификации и предлагать принять меры по обеспечению соблюдения обязательных требований индивидуальным предпринимателям и юридическим лицам, в отношении которых поступают сведения о признаках нарушений обязательных требований к маркировке товаров средствами идентификации;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взаимодействие с органами исполнительной власти в части контроля за соблюдением установленных требований и принятия мер в пределах представленных полномочий;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общественным организациям проводить мониторинг потребительского рынка по выявлению фактов несоблюдения установленных требований с последующим направлением материалов в адрес Управления в установленном порядке для принятия мер, предусмотренных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действующим законодательством.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FEBA26-A267-4B33-A9B6-8AA8D7190B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08"/>
          <a:stretch/>
        </p:blipFill>
        <p:spPr>
          <a:xfrm>
            <a:off x="88672" y="64096"/>
            <a:ext cx="808454" cy="92333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9456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A56F7D-7F39-49E4-9D63-E2475F8FD9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3100" y="1066800"/>
            <a:ext cx="3143250" cy="35623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385AC8-7213-4D8E-9A0D-52F418E02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3" y="0"/>
            <a:ext cx="12177467" cy="68598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A582F3-450D-4CAA-BD9A-B69E2BDFE5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08"/>
          <a:stretch/>
        </p:blipFill>
        <p:spPr>
          <a:xfrm>
            <a:off x="88672" y="64096"/>
            <a:ext cx="808454" cy="92333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7AFBE5-606E-4E3B-B0B5-1BF1FB4EC5DD}"/>
              </a:ext>
            </a:extLst>
          </p:cNvPr>
          <p:cNvSpPr txBox="1"/>
          <p:nvPr/>
        </p:nvSpPr>
        <p:spPr>
          <a:xfrm>
            <a:off x="9982196" y="64096"/>
            <a:ext cx="1938291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ahnschrift Condensed" panose="020B0502040204020203" pitchFamily="34" charset="0"/>
                <a:cs typeface="Segoe UI Light" panose="020B0502040204020203" pitchFamily="34" charset="0"/>
              </a:rPr>
              <a:t>100 ЛЕТ</a:t>
            </a:r>
          </a:p>
          <a:p>
            <a:pPr algn="ctr"/>
            <a:r>
              <a:rPr lang="ru-RU" sz="1200" kern="1400" dirty="0">
                <a:latin typeface="Bahnschrift Condensed" panose="020B0502040204020203" pitchFamily="34" charset="0"/>
                <a:cs typeface="Segoe UI Light" panose="020B0502040204020203" pitchFamily="34" charset="0"/>
              </a:rPr>
              <a:t>ГОСУДАСТВЕННОЙ </a:t>
            </a:r>
          </a:p>
          <a:p>
            <a:pPr algn="ctr"/>
            <a:r>
              <a:rPr lang="ru-RU" sz="1200" kern="1400" dirty="0">
                <a:latin typeface="Bahnschrift Condensed" panose="020B0502040204020203" pitchFamily="34" charset="0"/>
                <a:cs typeface="Segoe UI Light" panose="020B0502040204020203" pitchFamily="34" charset="0"/>
              </a:rPr>
              <a:t>САНИТАРНО-ЭПИДЕМИОЛОГИЧЕСКОЙ </a:t>
            </a:r>
          </a:p>
          <a:p>
            <a:pPr algn="ctr"/>
            <a:r>
              <a:rPr lang="ru-RU" sz="1200" kern="1400" dirty="0">
                <a:latin typeface="Bahnschrift Condensed" panose="020B0502040204020203" pitchFamily="34" charset="0"/>
                <a:cs typeface="Segoe UI Light" panose="020B0502040204020203" pitchFamily="34" charset="0"/>
              </a:rPr>
              <a:t>СЛУЖБЕ РОССИИ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58712" y="2022676"/>
            <a:ext cx="4851400" cy="1143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8013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7126" y="171842"/>
            <a:ext cx="10573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Правительство Российской Федерации в 2018 году утвердило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Концепцию создания и функционирования в Российской Федерации системы маркировки товаров средствами идентификации и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прослеживаемости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движения товаров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(Распоряжение № 2963-р от 28.12.2018).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167" y="1110585"/>
            <a:ext cx="70272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Концепции маркировка определяется как комплекс действий по идентификации единицы или совокупности единиц товара с помощью нанесения средства идентификации или контрольного знака со средством идентификации, в целях обеспечения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прослеживаемости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товаров при их движении по товаропроводящей сети.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3185" y="6335753"/>
            <a:ext cx="11781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925" y="2631055"/>
            <a:ext cx="2514667" cy="745234"/>
          </a:xfrm>
          <a:prstGeom prst="roundRect">
            <a:avLst/>
          </a:prstGeom>
          <a:solidFill>
            <a:schemeClr val="lt1"/>
          </a:solidFill>
          <a:ln>
            <a:solidFill>
              <a:schemeClr val="accent5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создания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функционирования системы маркировки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15651" y="2130184"/>
            <a:ext cx="3034190" cy="1238398"/>
          </a:xfrm>
          <a:prstGeom prst="roundRect">
            <a:avLst/>
          </a:prstGeom>
          <a:solidFill>
            <a:schemeClr val="lt1"/>
          </a:solidFill>
          <a:ln>
            <a:solidFill>
              <a:schemeClr val="accent5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получения оперативной и достоверной информации о движении товаров в рамках хозяйственной деятельности организаций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3041826" y="2837417"/>
            <a:ext cx="437801" cy="33250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617041" y="1110585"/>
            <a:ext cx="4280454" cy="2265704"/>
          </a:xfrm>
          <a:prstGeom prst="roundRect">
            <a:avLst/>
          </a:prstGeom>
          <a:solidFill>
            <a:schemeClr val="lt1"/>
          </a:solidFill>
          <a:ln>
            <a:solidFill>
              <a:schemeClr val="accent5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сокращение объемов незаконного оборота промышленной продукции и его влияния на развитие экономики и социальной сферы страны,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и защиты жизни и здоровья граждан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повышение собираемости налогов и таможенных пошлин и улучшения налоговой дисциплины,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мониторинг и контроль конкурентной среды на товарных рынках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6171" y="2447478"/>
            <a:ext cx="463336" cy="390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E8CDA5-7753-46F7-B2E2-B523FC6D54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08"/>
          <a:stretch/>
        </p:blipFill>
        <p:spPr>
          <a:xfrm>
            <a:off x="88672" y="64096"/>
            <a:ext cx="808454" cy="92333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F636FC5-3747-4BCA-8D36-A6354BC44D07}"/>
              </a:ext>
            </a:extLst>
          </p:cNvPr>
          <p:cNvSpPr txBox="1"/>
          <p:nvPr/>
        </p:nvSpPr>
        <p:spPr>
          <a:xfrm>
            <a:off x="386663" y="3792182"/>
            <a:ext cx="4230171" cy="11695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обязательная цифровая маркировка введена в отношении 10 групп: молочную продукцию, упакованную воду, лекарства, табак, обувь, товары легкой промышленности, шубы, духи, фотоаппараты и шины.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72A718-DEF9-4086-8397-1A35362F7A12}"/>
              </a:ext>
            </a:extLst>
          </p:cNvPr>
          <p:cNvSpPr txBox="1"/>
          <p:nvPr/>
        </p:nvSpPr>
        <p:spPr>
          <a:xfrm>
            <a:off x="386663" y="5498472"/>
            <a:ext cx="4230171" cy="11695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эксперименты по маркировке пива и слабоалкогольных напитков, биологически активных добавок к пище, медицинских изделий, антисептиков, электронных средств доставки никотина и жидкостей для них.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20904C-02F6-47DC-A84B-A5E1446793F7}"/>
              </a:ext>
            </a:extLst>
          </p:cNvPr>
          <p:cNvSpPr txBox="1"/>
          <p:nvPr/>
        </p:nvSpPr>
        <p:spPr>
          <a:xfrm>
            <a:off x="7541621" y="5516607"/>
            <a:ext cx="4355873" cy="11695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Изменены этапы введения маркировки молочной продукции и упакованной воды, чтобы снизить нагрузку на фермеров, ритейл и рестораны. Перенесены сроки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поэкземплярного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учета молочной продукции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4F5385-F531-4642-B432-929D55250D6B}"/>
              </a:ext>
            </a:extLst>
          </p:cNvPr>
          <p:cNvSpPr txBox="1"/>
          <p:nvPr/>
        </p:nvSpPr>
        <p:spPr>
          <a:xfrm>
            <a:off x="7529681" y="3816170"/>
            <a:ext cx="4367813" cy="11695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№ 506 от 29.03.2022 о разрешении параллельного импорта – ввоза в страну товаров без разрешения правообладателя – не отменяет необходимости нанесения цифровой маркировки на эти товары.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CDC04A-E43B-4792-947A-3A00A8844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799" y="4500936"/>
            <a:ext cx="2092404" cy="139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5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5471" y="161499"/>
            <a:ext cx="5217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Оператор системы маркировки –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Центр развития перспективных технологий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(ООО «Оператор- ЦРПТ»)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873" y="2269371"/>
            <a:ext cx="63850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Оператор самостоятельно генерирует код маркировки, обеспечивает его защиту, разрабатывает и эксплуатирует платформу системы, работает над созданием единого каталога товаров, занимается локализацией производства оборудования для маркировки.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93283" y="840245"/>
            <a:ext cx="4193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2400" dirty="0"/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6988208" y="166184"/>
            <a:ext cx="4930933" cy="985161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Этапы движения товаров в системе маркировки «Честный знак»: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7059842" y="1160892"/>
            <a:ext cx="4859299" cy="29226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Производитель наносит цифровой код на товар.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7059842" y="1739474"/>
            <a:ext cx="4859299" cy="286537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Весь путь товара фиксируется на каждом этапе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7059843" y="2312333"/>
            <a:ext cx="4859298" cy="35096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магазине сканируют код товара и размещают его на полке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7059841" y="2967277"/>
            <a:ext cx="4859297" cy="34785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Товар продали на кассе – в системе «код вышел из оборота»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9373112" y="1469546"/>
            <a:ext cx="232758" cy="26992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0651" y="2030351"/>
            <a:ext cx="268247" cy="286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70650" y="2680740"/>
            <a:ext cx="268247" cy="2865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34BDFA-FB38-45F3-8BF2-93A1EB8D5E67}"/>
              </a:ext>
            </a:extLst>
          </p:cNvPr>
          <p:cNvSpPr txBox="1"/>
          <p:nvPr/>
        </p:nvSpPr>
        <p:spPr>
          <a:xfrm>
            <a:off x="492899" y="1151345"/>
            <a:ext cx="62084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1" spc="1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(Распоряжение Правительства Российской Федерации от 03.04.2019 № 620-р «Об определении оператора государственной информационной системы мониторинга за оборотом товаров, подлежащих обязательной маркировке средствами идентификации»)</a:t>
            </a:r>
            <a:r>
              <a:rPr lang="ru-RU" sz="1400" i="1" spc="1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37672A-207E-4E32-9244-6EF88F73F7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08"/>
          <a:stretch/>
        </p:blipFill>
        <p:spPr>
          <a:xfrm>
            <a:off x="88672" y="64096"/>
            <a:ext cx="808454" cy="92333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E86A6F3-21FA-4084-8FB2-A058F1360AEE}"/>
              </a:ext>
            </a:extLst>
          </p:cNvPr>
          <p:cNvSpPr txBox="1"/>
          <p:nvPr/>
        </p:nvSpPr>
        <p:spPr>
          <a:xfrm>
            <a:off x="-112388" y="3505165"/>
            <a:ext cx="7100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Регистрация участников в системе «Честный знак»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осуществляется на интернет-сайте 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85FF2CF-446F-4230-B7D0-2D4225993B6E}"/>
              </a:ext>
            </a:extLst>
          </p:cNvPr>
          <p:cNvSpPr/>
          <p:nvPr/>
        </p:nvSpPr>
        <p:spPr>
          <a:xfrm>
            <a:off x="2608178" y="5559536"/>
            <a:ext cx="3227327" cy="6461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11EF62-5B1F-4255-AD60-7F363F98E04D}"/>
              </a:ext>
            </a:extLst>
          </p:cNvPr>
          <p:cNvSpPr txBox="1"/>
          <p:nvPr/>
        </p:nvSpPr>
        <p:spPr>
          <a:xfrm>
            <a:off x="2469689" y="5651792"/>
            <a:ext cx="3528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https://честныйзнак.рф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C178AE-796E-441B-80DE-73BDDFB77A4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5054" y="3509893"/>
            <a:ext cx="1769680" cy="326548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2FAF2B8-10D6-4267-A257-DF66FE5F430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66474" y="3505264"/>
            <a:ext cx="1785480" cy="32654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0F74F4-069E-44B1-8918-2EF7931D750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28214" y="3505264"/>
            <a:ext cx="1769680" cy="32812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DCA47B7-6CBC-48A9-A2C2-CE83F5508EB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9581" r="34277" b="9503"/>
          <a:stretch/>
        </p:blipFill>
        <p:spPr>
          <a:xfrm>
            <a:off x="942954" y="5235920"/>
            <a:ext cx="999507" cy="1422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5244FB3-94C2-4BDE-B56B-402515852520}"/>
              </a:ext>
            </a:extLst>
          </p:cNvPr>
          <p:cNvSpPr txBox="1"/>
          <p:nvPr/>
        </p:nvSpPr>
        <p:spPr>
          <a:xfrm>
            <a:off x="248571" y="4183009"/>
            <a:ext cx="60128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данный момент доступно для скачивания и установки на мобильные устройства операционных систем IOS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бесплатное приложение «Честный знак» для потребителей, для контролирующих органов – приложение «Честный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Знак.Гос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40898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 animBg="1"/>
      <p:bldP spid="21" grpId="0" animBg="1"/>
      <p:bldP spid="23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B6F802-F849-4F83-BA43-AD02D875153B}"/>
              </a:ext>
            </a:extLst>
          </p:cNvPr>
          <p:cNvSpPr txBox="1"/>
          <p:nvPr/>
        </p:nvSpPr>
        <p:spPr>
          <a:xfrm>
            <a:off x="786813" y="200793"/>
            <a:ext cx="114883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Роспотребнадзор определен как орган исполнительной власти, уполномоченный осуществлять контроль за маркировкой товаров в пределах представленных полномочий.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42085" y="1075442"/>
            <a:ext cx="8476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Мобильное приложение для контролирующих органов «Честный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Знак.Гос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позволяет должностным лицам контролирующих органов оперативно получать информацию о реализуемых товарах, об их собственниках и изготовителе.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217" y="4874880"/>
            <a:ext cx="11660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«Честный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знак.Гос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позволяет накапливать и систематизировать все выполненные должностным лицом действия, связанные со считыванием кодом маркировки, включая анализ сведений о выявленных нарушениях с привязкой к хозяйствующему субъекту.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t="6778" r="21218" b="7725"/>
          <a:stretch/>
        </p:blipFill>
        <p:spPr>
          <a:xfrm>
            <a:off x="157299" y="1649290"/>
            <a:ext cx="3017587" cy="2297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42085" y="2198024"/>
            <a:ext cx="8543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Личный кабинет должностного лица предоставляет сведения обо всех этапах движения товара после его ввода в обращение на территории Российской Федерации, о проведенных собственниками товаров операций по перемещению, реализации, их вводу и выводу из обращения.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2085" y="3507788"/>
            <a:ext cx="8476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Отображаются действия собственников товаров, которые могут указывать на возможные нарушения: повторный ввод товара в оборот, многократная продажа одного и того же товара, так как присвоенный код является уникальным и не может быть использован на каком-либо другом товаре.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672" y="5997462"/>
            <a:ext cx="11952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несоблюдение требований по обязательной маркировке товаров предусмотрена административная и уголовная ответственность в соответствии с действующим законодательством с конфискацией продукции (ч. 2, 4 ст. 15.12. КоАП РФ,  ст. 171.1. УК РФ)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83721C-5B30-4B3A-99AB-679DE2F496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08"/>
          <a:stretch/>
        </p:blipFill>
        <p:spPr>
          <a:xfrm>
            <a:off x="88672" y="64096"/>
            <a:ext cx="808454" cy="92333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88423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0BA11E-E3A2-41F0-BFD4-5C6FECAE2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4" y="3629350"/>
            <a:ext cx="5692871" cy="31182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36C85A-1C62-4C32-A524-C59861A3B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49" y="236897"/>
            <a:ext cx="5315040" cy="31959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99CE79-C83E-4A32-B358-51B356F81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6897"/>
            <a:ext cx="5958717" cy="31921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055D77-2944-4946-BE2E-8DBD57243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629350"/>
            <a:ext cx="5958717" cy="31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1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84B5C8B-C93F-465F-8B05-414D012059E5}"/>
              </a:ext>
            </a:extLst>
          </p:cNvPr>
          <p:cNvSpPr/>
          <p:nvPr/>
        </p:nvSpPr>
        <p:spPr>
          <a:xfrm>
            <a:off x="852261" y="157793"/>
            <a:ext cx="1077108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государственного контроля (надзора) в отношении индивидуальных предпринимателей и юридических лиц, осуществляющих оборот товаров, подлежащих маркировке средствами идентификации в 2022 году: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D604CBD-D979-4461-AF50-DD4E33C9C6E6}"/>
              </a:ext>
            </a:extLst>
          </p:cNvPr>
          <p:cNvSpPr/>
          <p:nvPr/>
        </p:nvSpPr>
        <p:spPr>
          <a:xfrm>
            <a:off x="213489" y="1525641"/>
            <a:ext cx="8186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indent="-284400" algn="just">
              <a:buFont typeface="Wingdings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Постановлением Правительства Российской Федерации от 10.03.2022 № 336 «Об особенностях организации и осуществления государственного контроля (надзора), муниципального контроля» с 10 марта 2022 года действуют ограничения на проведение контрольных (надзорных) мероприятий по информации, не содержащей сведения о непосредственной угрозе причинения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вреда жизни и тяжкого вреда здоровью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21D01F-8EB4-4854-B3EC-4284A2177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3" y="1563082"/>
            <a:ext cx="2764044" cy="183611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659280" y="3604496"/>
            <a:ext cx="80681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Управлением проводятся профилактические мероприятия в рамках Федерального закона от 31.07.2020 № 248-ФЗ «О государственном контроле (надзоре) и муниципальном контроле в Российской Федерации» </a:t>
            </a:r>
          </a:p>
        </p:txBody>
      </p:sp>
      <p:pic>
        <p:nvPicPr>
          <p:cNvPr id="4100" name="Picture 4" descr="Виды и формы обращений граждан в органы государственной власти и местного  самоуправл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356" y="3894389"/>
            <a:ext cx="3085078" cy="2319980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951C56-3BF6-4130-B8E1-6C0CBCD97D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08"/>
          <a:stretch/>
        </p:blipFill>
        <p:spPr>
          <a:xfrm>
            <a:off x="88672" y="64096"/>
            <a:ext cx="808454" cy="92333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E56F9EF-4BD3-4BB0-88C6-EC6DC0DDB193}"/>
              </a:ext>
            </a:extLst>
          </p:cNvPr>
          <p:cNvSpPr/>
          <p:nvPr/>
        </p:nvSpPr>
        <p:spPr>
          <a:xfrm>
            <a:off x="3659280" y="4548461"/>
            <a:ext cx="80681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профилактических визитов до контролируемых лиц доводится информация о требованиях действующего законодательства в сфере защиты прав потребителей, в том числе в части требований к обязательной маркировке товаров.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85876B6-7CF3-42DE-B8A4-3D1E780E77F1}"/>
              </a:ext>
            </a:extLst>
          </p:cNvPr>
          <p:cNvSpPr/>
          <p:nvPr/>
        </p:nvSpPr>
        <p:spPr>
          <a:xfrm>
            <a:off x="3659280" y="5446556"/>
            <a:ext cx="80681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сведений о готовящихся нарушениях обязательных требований или признаках нарушений обязательных требований, в случае отсутствия подтвержденных данных о том, что нарушение обязательных требований причинило вред (ущерб) охраняемым законом ценностям либо создало угрозу причинения вреда (ущерба) охраняемым законом ценностям контролируемому лицу объявляется предостережение о недопустимости нарушения обязательных требований.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3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3033" y="987426"/>
            <a:ext cx="4654357" cy="3032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на товарах маркировки средствами идентификации,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внесение недостоверной информации о товаре, в том числе его характеристиках, о наименовании изготовителя товара, текущем собственнике товара, документов о соответствии товара обязательным требованиям;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собственник товара не является участником оборота товаров и не зарегистрирован в системе «Честный знак»,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повторная реализация товара, выведенного из оборота.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53922" y="210457"/>
            <a:ext cx="5299424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нарушения маркировки товаров:</a:t>
            </a:r>
          </a:p>
        </p:txBody>
      </p:sp>
      <p:pic>
        <p:nvPicPr>
          <p:cNvPr id="2050" name="Picture 2" descr="https://moika78.ru/news2/2020/08/4-1-603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2312" y="1102122"/>
            <a:ext cx="1767375" cy="3001314"/>
          </a:xfrm>
          <a:prstGeom prst="rect">
            <a:avLst/>
          </a:prstGeom>
          <a:noFill/>
        </p:spPr>
      </p:pic>
      <p:pic>
        <p:nvPicPr>
          <p:cNvPr id="2052" name="Picture 4" descr="C:\Users\PC\Desktop\IMG_1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899" y="4255221"/>
            <a:ext cx="6486788" cy="2538683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534257-875C-45DA-AA54-04BBBFFA4C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08"/>
          <a:stretch/>
        </p:blipFill>
        <p:spPr>
          <a:xfrm>
            <a:off x="88672" y="64096"/>
            <a:ext cx="808454" cy="92333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11" name="CustomShape 7">
            <a:extLst>
              <a:ext uri="{FF2B5EF4-FFF2-40B4-BE49-F238E27FC236}">
                <a16:creationId xmlns:a16="http://schemas.microsoft.com/office/drawing/2014/main" id="{F89B3ACF-69AD-4684-9A83-7AB8E23868BB}"/>
              </a:ext>
            </a:extLst>
          </p:cNvPr>
          <p:cNvSpPr/>
          <p:nvPr/>
        </p:nvSpPr>
        <p:spPr>
          <a:xfrm>
            <a:off x="7418413" y="1049234"/>
            <a:ext cx="4476968" cy="28916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440" algn="ctr">
              <a:lnSpc>
                <a:spcPct val="100000"/>
              </a:lnSpc>
              <a:buClr>
                <a:srgbClr val="000000"/>
              </a:buClr>
            </a:pPr>
            <a:r>
              <a:rPr lang="ru-RU" sz="1400" spc="-1" dirty="0">
                <a:latin typeface="Times New Roman"/>
                <a:ea typeface="Times New Roman"/>
              </a:rPr>
              <a:t>П</a:t>
            </a:r>
            <a:r>
              <a:rPr lang="ru-RU" sz="1400" b="0" strike="noStrike" spc="-1" dirty="0">
                <a:latin typeface="Times New Roman"/>
                <a:ea typeface="Times New Roman"/>
              </a:rPr>
              <a:t>роверено более 2600 предприятий торговли</a:t>
            </a:r>
          </a:p>
          <a:p>
            <a:pPr marL="1440">
              <a:lnSpc>
                <a:spcPct val="100000"/>
              </a:lnSpc>
              <a:buClr>
                <a:srgbClr val="000000"/>
              </a:buClr>
            </a:pPr>
            <a:r>
              <a:rPr lang="ru-RU" sz="1400" b="0" strike="noStrike" spc="-1" dirty="0">
                <a:latin typeface="Times New Roman"/>
                <a:ea typeface="Times New Roman"/>
              </a:rPr>
              <a:t>      </a:t>
            </a:r>
            <a:endParaRPr lang="en-US" sz="1400" spc="-1" dirty="0">
              <a:latin typeface="Times New Roman"/>
              <a:ea typeface="Times New Roman"/>
            </a:endParaRPr>
          </a:p>
          <a:p>
            <a:pPr marL="1440">
              <a:buClr>
                <a:srgbClr val="000000"/>
              </a:buClr>
            </a:pPr>
            <a:r>
              <a:rPr lang="ru-RU" sz="1400" spc="-1" dirty="0">
                <a:latin typeface="Times New Roman"/>
                <a:ea typeface="Times New Roman"/>
              </a:rPr>
              <a:t>Выявлены и изъяты из оборота товары без маркировки средствами идентификации </a:t>
            </a:r>
          </a:p>
          <a:p>
            <a:pPr marL="285840" indent="-284400">
              <a:buClr>
                <a:srgbClr val="000000"/>
              </a:buClr>
              <a:buFont typeface="Wingdings" charset="2"/>
              <a:buChar char=""/>
            </a:pPr>
            <a:r>
              <a:rPr lang="ru-RU" sz="1400" spc="-1" dirty="0">
                <a:latin typeface="Times New Roman"/>
                <a:ea typeface="Times New Roman"/>
              </a:rPr>
              <a:t>630 тысяч пачек табачной продукции</a:t>
            </a:r>
          </a:p>
          <a:p>
            <a:pPr marL="285840" indent="-284400">
              <a:buClr>
                <a:srgbClr val="000000"/>
              </a:buClr>
              <a:buFont typeface="Wingdings" charset="2"/>
              <a:buChar char=""/>
            </a:pPr>
            <a:r>
              <a:rPr lang="ru-RU" sz="1400" spc="-1" dirty="0">
                <a:latin typeface="Times New Roman"/>
                <a:ea typeface="Times New Roman"/>
              </a:rPr>
              <a:t>30,1 тысяч товаров легкой промышленности</a:t>
            </a:r>
          </a:p>
          <a:p>
            <a:pPr marL="285840" indent="-284400">
              <a:buClr>
                <a:srgbClr val="000000"/>
              </a:buClr>
              <a:buFont typeface="Wingdings" charset="2"/>
              <a:buChar char=""/>
            </a:pPr>
            <a:r>
              <a:rPr lang="ru-RU" sz="1400" spc="-1" dirty="0">
                <a:latin typeface="Times New Roman"/>
                <a:ea typeface="Times New Roman"/>
              </a:rPr>
              <a:t>21 тысяча единиц парфюмерной продукции</a:t>
            </a:r>
          </a:p>
          <a:p>
            <a:pPr marL="285840" indent="-284400">
              <a:buClr>
                <a:srgbClr val="000000"/>
              </a:buClr>
              <a:buFont typeface="Wingdings" charset="2"/>
              <a:buChar char=""/>
            </a:pPr>
            <a:r>
              <a:rPr lang="ru-RU" sz="1400" spc="-1" dirty="0">
                <a:latin typeface="Times New Roman"/>
                <a:ea typeface="Times New Roman"/>
              </a:rPr>
              <a:t>20,8 тысяч обувных товаров</a:t>
            </a:r>
          </a:p>
          <a:p>
            <a:pPr marL="285840" indent="-284400">
              <a:buClr>
                <a:srgbClr val="000000"/>
              </a:buClr>
              <a:buFont typeface="Wingdings" charset="2"/>
              <a:buChar char=""/>
            </a:pPr>
            <a:r>
              <a:rPr lang="ru-RU" sz="1400" spc="-1" dirty="0">
                <a:latin typeface="Times New Roman"/>
                <a:ea typeface="Times New Roman"/>
              </a:rPr>
              <a:t>4 тысячи единиц меховых изделий</a:t>
            </a:r>
          </a:p>
          <a:p>
            <a:pPr marL="285840" indent="-284400">
              <a:buClr>
                <a:srgbClr val="000000"/>
              </a:buClr>
              <a:buFont typeface="Wingdings" charset="2"/>
              <a:buChar char=""/>
            </a:pPr>
            <a:r>
              <a:rPr lang="ru-RU" sz="1400" spc="-1" dirty="0">
                <a:latin typeface="Times New Roman"/>
                <a:ea typeface="Times New Roman"/>
              </a:rPr>
              <a:t>145 единиц пневматических шин</a:t>
            </a:r>
          </a:p>
          <a:p>
            <a:pPr marL="285840" indent="-284400">
              <a:buClr>
                <a:srgbClr val="000000"/>
              </a:buClr>
              <a:buFont typeface="Wingdings" charset="2"/>
              <a:buChar char=""/>
            </a:pPr>
            <a:endParaRPr lang="ru-RU" sz="1400" spc="-1" dirty="0">
              <a:latin typeface="Times New Roman"/>
              <a:ea typeface="Times New Roman"/>
            </a:endParaRPr>
          </a:p>
          <a:p>
            <a:pPr marL="285840" indent="-284400">
              <a:buClr>
                <a:srgbClr val="000000"/>
              </a:buClr>
              <a:buFont typeface="Wingdings" charset="2"/>
              <a:buChar char=""/>
            </a:pPr>
            <a:endParaRPr lang="ru-RU" sz="1400" spc="-1" dirty="0">
              <a:latin typeface="Times New Roman"/>
              <a:ea typeface="Times New Roman"/>
            </a:endParaRPr>
          </a:p>
          <a:p>
            <a:pPr marL="285840" indent="-284400">
              <a:buClr>
                <a:srgbClr val="000000"/>
              </a:buClr>
              <a:buFont typeface="Wingdings" charset="2"/>
              <a:buChar char=""/>
            </a:pPr>
            <a:endParaRPr lang="en-US" sz="1400" spc="-1" dirty="0">
              <a:latin typeface="Times New Roman"/>
              <a:ea typeface="Times New Roman"/>
            </a:endParaRPr>
          </a:p>
        </p:txBody>
      </p:sp>
      <p:sp>
        <p:nvSpPr>
          <p:cNvPr id="13" name="CustomShape 10">
            <a:extLst>
              <a:ext uri="{FF2B5EF4-FFF2-40B4-BE49-F238E27FC236}">
                <a16:creationId xmlns:a16="http://schemas.microsoft.com/office/drawing/2014/main" id="{A9BEA053-7853-431B-AA7F-AEF4AC84749E}"/>
              </a:ext>
            </a:extLst>
          </p:cNvPr>
          <p:cNvSpPr/>
          <p:nvPr/>
        </p:nvSpPr>
        <p:spPr>
          <a:xfrm>
            <a:off x="7329718" y="3508899"/>
            <a:ext cx="4654358" cy="28916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440" algn="ctr">
              <a:lnSpc>
                <a:spcPct val="100000"/>
              </a:lnSpc>
              <a:buClr>
                <a:srgbClr val="000000"/>
              </a:buClr>
            </a:pPr>
            <a:endParaRPr lang="ru-RU" sz="1400" b="0" strike="noStrike" spc="-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440" algn="ctr">
              <a:lnSpc>
                <a:spcPct val="100000"/>
              </a:lnSpc>
              <a:buClr>
                <a:srgbClr val="000000"/>
              </a:buClr>
            </a:pPr>
            <a:r>
              <a:rPr lang="ru-RU" sz="1400" b="0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 выявленные нарушения составлено 89 протоколов об административных правонарушениях по </a:t>
            </a:r>
          </a:p>
          <a:p>
            <a:pPr marL="1440" algn="ctr">
              <a:lnSpc>
                <a:spcPct val="100000"/>
              </a:lnSpc>
              <a:buClr>
                <a:srgbClr val="000000"/>
              </a:buClr>
            </a:pPr>
            <a:r>
              <a:rPr lang="ru-RU" sz="1400" b="0" strike="noStrike" spc="-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ч.ч</a:t>
            </a:r>
            <a:r>
              <a:rPr lang="ru-RU" sz="1400" b="0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2, 4 ст. 15.12 КоАП РФ.</a:t>
            </a:r>
          </a:p>
          <a:p>
            <a:pPr marL="1440" algn="ctr">
              <a:lnSpc>
                <a:spcPct val="100000"/>
              </a:lnSpc>
              <a:buClr>
                <a:srgbClr val="000000"/>
              </a:buClr>
            </a:pPr>
            <a:endParaRPr lang="ru-RU" sz="1400" b="0" strike="noStrike" spc="-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440" algn="ctr">
              <a:buClr>
                <a:srgbClr val="000000"/>
              </a:buCl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рассмотрения судами 42 материалов вынесено штрафов на сумму более 540 тысяч  рублей.</a:t>
            </a:r>
          </a:p>
          <a:p>
            <a:pPr marL="1440" algn="ctr">
              <a:lnSpc>
                <a:spcPct val="100000"/>
              </a:lnSpc>
              <a:buClr>
                <a:srgbClr val="000000"/>
              </a:buClr>
            </a:pPr>
            <a:r>
              <a:rPr lang="ru-RU" sz="1400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Продукция, находящаяся в незаконном обороте конфискована.</a:t>
            </a:r>
          </a:p>
          <a:p>
            <a:pPr marL="1440" algn="ctr">
              <a:lnSpc>
                <a:spcPct val="100000"/>
              </a:lnSpc>
              <a:buClr>
                <a:srgbClr val="000000"/>
              </a:buClr>
            </a:pPr>
            <a:endParaRPr lang="ru-RU" sz="1400" spc="-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440" algn="ctr">
              <a:lnSpc>
                <a:spcPct val="100000"/>
              </a:lnSpc>
              <a:buClr>
                <a:srgbClr val="000000"/>
              </a:buClr>
            </a:pPr>
            <a:r>
              <a:rPr lang="ru-RU" sz="1400" b="0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Материалы </a:t>
            </a:r>
            <a:r>
              <a:rPr lang="ru-RU" sz="1400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ru-RU" sz="1400" b="0" strike="noStrike" spc="-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0 дел направлены в ГУ МВД России по г. Санкт-Петербургу и Ленинградской области для решения вопроса о возбуждении дела в соответствии с УК РФ.</a:t>
            </a:r>
            <a:endParaRPr lang="ru-RU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297273" y="2912053"/>
            <a:ext cx="5798727" cy="3877699"/>
            <a:chOff x="97248" y="328462"/>
            <a:chExt cx="5798727" cy="387769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243849" y="328462"/>
              <a:ext cx="37388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Табачная продукция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41" t="32008" r="1484" b="4550"/>
            <a:stretch/>
          </p:blipFill>
          <p:spPr>
            <a:xfrm>
              <a:off x="97248" y="836147"/>
              <a:ext cx="1748729" cy="111527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1860277" y="655122"/>
              <a:ext cx="400586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С 01.07.2020 Управлением проверено 750 объектов, проинспектировано 697117 ед. товара.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45977" y="1324522"/>
              <a:ext cx="4005867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Изъято из оборота без маркировки средствами идентификации 630 тысяч пачек табачной продукции на сумму 70077 тысяч рублей.</a:t>
              </a:r>
            </a:p>
            <a:p>
              <a:pPr marL="285750" indent="-285750" algn="just"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25849" y="1995900"/>
              <a:ext cx="562216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В рамках совместных мероприятий с Северо-Западным таможенным управлением  выявлено и изъято из оборота 119,8 тысяч пачек сигарет.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5279" y="2605723"/>
              <a:ext cx="5730696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Принятые меры: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Составлено 43 протокола об АП по ч. 4 ст. 15.12 КоАП РФ, материалы направлены в судебные органы.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материалы 12 дел направлены в ГУ МВД России по г. Санкт-Петербургу и Ленинградской области для решения вопроса о возбуждении дела в соответствии с УК РФ (стоимость изъятых табачных изделий превышала 100 тысяч рублей)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0" y="5892372"/>
            <a:ext cx="717040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205711" y="246516"/>
            <a:ext cx="5867778" cy="2670074"/>
            <a:chOff x="34261" y="3889828"/>
            <a:chExt cx="5867778" cy="267007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710822" y="3889828"/>
              <a:ext cx="18848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Изделия из меха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868881" y="4268216"/>
              <a:ext cx="3802722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С 12.08.2016 Управлением проведено 132 объекта, проинспектировано 16347 ед. товара.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85820" y="4959464"/>
              <a:ext cx="401621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Изъято из оборота изделий из натурального меха без маркировки средствами идентификации  4077 единиц на общую сумму 116,7 млн.  рублей.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Вынесено 55 судебных решений о привлечении к административной ответственности по ст. 15.12. КоАП РФ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61" y="4736797"/>
              <a:ext cx="1884422" cy="1300711"/>
            </a:xfrm>
            <a:prstGeom prst="rect">
              <a:avLst/>
            </a:prstGeom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0" t="13650" r="21015"/>
          <a:stretch/>
        </p:blipFill>
        <p:spPr>
          <a:xfrm>
            <a:off x="6135430" y="1431271"/>
            <a:ext cx="1990148" cy="1423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Прямоугольник 24"/>
          <p:cNvSpPr/>
          <p:nvPr/>
        </p:nvSpPr>
        <p:spPr>
          <a:xfrm>
            <a:off x="8004643" y="593377"/>
            <a:ext cx="195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Обувные товары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377826" y="1608539"/>
            <a:ext cx="3513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 01.07.2020 Управлением проверено 307 предприятий,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проинспектировано 47 тысяч ед. товаров.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117670" y="2071871"/>
            <a:ext cx="52792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135430" y="3271146"/>
            <a:ext cx="5779042" cy="81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Выявлены и изъяты из оборота обувные товары без маркировки и с нарушениями требований к маркировке средствами идентификации 19 тысяч пар на сумму 23 млн. рублей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319569" y="2914939"/>
            <a:ext cx="2130872" cy="32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Принятые меры: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096000" y="4395682"/>
            <a:ext cx="5945329" cy="1636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Составлено 14 протоколов об АП по ч. 2 ст. 15.12 КоАП РФ, материалы направлены в судебные органы.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материалы 3 дела направлены в ГУ МВД России по г. Санкт-Петербургу и Ленинградской области для решения вопроса о возбуждении дела в соответствии с УК РФ (стоимость изъятых изделий превышала 2,25 млн. рублей).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0B89FE3-4B26-4C6A-8B89-2B74D9BB4C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08"/>
          <a:stretch/>
        </p:blipFill>
        <p:spPr>
          <a:xfrm>
            <a:off x="88672" y="64096"/>
            <a:ext cx="808454" cy="92333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21260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Рисунок 68"/>
          <p:cNvPicPr/>
          <p:nvPr/>
        </p:nvPicPr>
        <p:blipFill>
          <a:blip r:embed="rId2" cstate="print"/>
          <a:stretch/>
        </p:blipFill>
        <p:spPr>
          <a:xfrm>
            <a:off x="6759937" y="1062031"/>
            <a:ext cx="1370965" cy="1623420"/>
          </a:xfrm>
          <a:prstGeom prst="rect">
            <a:avLst/>
          </a:prstGeom>
          <a:ln>
            <a:noFill/>
          </a:ln>
        </p:spPr>
      </p:pic>
      <p:sp>
        <p:nvSpPr>
          <p:cNvPr id="220" name="CustomShape 1"/>
          <p:cNvSpPr/>
          <p:nvPr/>
        </p:nvSpPr>
        <p:spPr>
          <a:xfrm>
            <a:off x="1681327" y="59536"/>
            <a:ext cx="41032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товары легкой промышленности 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846114" y="565215"/>
            <a:ext cx="3767985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840" indent="-284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 01.01.2021 Управлением проверено 470 объектов, </a:t>
            </a:r>
          </a:p>
          <a:p>
            <a:pPr marL="285840" indent="-2844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проинспектировано 121 тыс. ед. товара.</a:t>
            </a:r>
            <a:endParaRPr lang="ru-RU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88670" y="1241062"/>
            <a:ext cx="4202013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840" indent="-2844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ru-RU" sz="15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Выявлены и изъяты из оборота без маркировки средствами идентификации 30,1 тыс. ед. продукции легкой промышленности на сумму 37 млн. рублей.</a:t>
            </a:r>
            <a:endParaRPr lang="ru-RU" sz="15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-128516" y="2202719"/>
            <a:ext cx="6435419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Принятые меры:</a:t>
            </a:r>
            <a:endParaRPr lang="ru-RU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4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Составлено 9 протоколов об АП </a:t>
            </a:r>
          </a:p>
          <a:p>
            <a:pPr marL="285840" algn="just">
              <a:lnSpc>
                <a:spcPct val="100000"/>
              </a:lnSpc>
              <a:buClr>
                <a:srgbClr val="000000"/>
              </a:buClr>
            </a:pPr>
            <a:r>
              <a:rPr lang="ru-RU" sz="14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по ч. 2 ст. 15.12 </a:t>
            </a:r>
            <a:r>
              <a:rPr lang="ru-RU" sz="1400" b="0" strike="noStrike" spc="-1" dirty="0" err="1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КоАП</a:t>
            </a:r>
            <a:r>
              <a:rPr lang="ru-RU" sz="14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РФ, материалы направлены в судебные органы.</a:t>
            </a:r>
          </a:p>
          <a:p>
            <a:pPr marL="285840" algn="just">
              <a:buClr>
                <a:srgbClr val="000000"/>
              </a:buClr>
              <a:buFont typeface="Wingdings" charset="2"/>
              <a:buChar char="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материалы 3 дел направлены в ГУ МВД России по г. Санкт-Петербургу и Ленинградской области для решения вопроса о возбуждении дела в соответствии с УК РФ</a:t>
            </a:r>
          </a:p>
        </p:txBody>
      </p:sp>
      <p:sp>
        <p:nvSpPr>
          <p:cNvPr id="227" name="CustomShape 8"/>
          <p:cNvSpPr/>
          <p:nvPr/>
        </p:nvSpPr>
        <p:spPr>
          <a:xfrm>
            <a:off x="0" y="5892480"/>
            <a:ext cx="7169040" cy="32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9"/>
          <p:cNvSpPr/>
          <p:nvPr/>
        </p:nvSpPr>
        <p:spPr>
          <a:xfrm>
            <a:off x="6624000" y="2071800"/>
            <a:ext cx="5771520" cy="32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0" name="Рисунок 67"/>
          <p:cNvPicPr/>
          <p:nvPr/>
        </p:nvPicPr>
        <p:blipFill>
          <a:blip r:embed="rId3" cstate="print"/>
          <a:stretch/>
        </p:blipFill>
        <p:spPr>
          <a:xfrm>
            <a:off x="4529137" y="1034341"/>
            <a:ext cx="1836151" cy="1293035"/>
          </a:xfrm>
          <a:prstGeom prst="rect">
            <a:avLst/>
          </a:prstGeom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/>
        </p:spPr>
      </p:pic>
      <p:sp>
        <p:nvSpPr>
          <p:cNvPr id="231" name="CustomShape 10"/>
          <p:cNvSpPr/>
          <p:nvPr/>
        </p:nvSpPr>
        <p:spPr>
          <a:xfrm>
            <a:off x="8752920" y="835216"/>
            <a:ext cx="343908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духи и туалетная вода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" name="CustomShape 11"/>
          <p:cNvSpPr/>
          <p:nvPr/>
        </p:nvSpPr>
        <p:spPr>
          <a:xfrm>
            <a:off x="6658195" y="3094231"/>
            <a:ext cx="5371762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5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 рамках совместных мероприятий с Северо-Западным таможенным управлением выявлено и изъято из оборота без маркировки средствами идентификации 21 тыс. ед. парфюмерно-косметической продукции.</a:t>
            </a:r>
            <a:endParaRPr lang="ru-RU" sz="15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endParaRPr lang="ru-RU" sz="15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" name="CustomShape 12"/>
          <p:cNvSpPr/>
          <p:nvPr/>
        </p:nvSpPr>
        <p:spPr>
          <a:xfrm>
            <a:off x="6721910" y="4545007"/>
            <a:ext cx="5228005" cy="12450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Принятые меры:</a:t>
            </a:r>
            <a:endParaRPr lang="ru-RU" sz="15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" algn="just">
              <a:lnSpc>
                <a:spcPct val="100000"/>
              </a:lnSpc>
              <a:buClr>
                <a:srgbClr val="000000"/>
              </a:buClr>
            </a:pPr>
            <a:r>
              <a:rPr lang="ru-RU" sz="15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материалы 2 дел переданы в ГУ МВД России по г. Санкт-Петербургу и Ленинградской области для решения вопроса о возбуждении дела в соответствии с УК РФ (ориентировочная стоимость изъятых изделий превышает 2,25 млн. рублей)</a:t>
            </a:r>
            <a:endParaRPr lang="ru-RU" sz="15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4" name="CustomShape 13"/>
          <p:cNvSpPr/>
          <p:nvPr/>
        </p:nvSpPr>
        <p:spPr>
          <a:xfrm>
            <a:off x="8299382" y="1591283"/>
            <a:ext cx="3550246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5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 01.10.2020 Управлением проверено 334 объекта, </a:t>
            </a: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5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проинспектировано 42 тыс. ед. товара.</a:t>
            </a:r>
            <a:endParaRPr lang="ru-RU" sz="15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" name="Рисунок 73"/>
          <p:cNvPicPr/>
          <p:nvPr/>
        </p:nvPicPr>
        <p:blipFill>
          <a:blip r:embed="rId4" cstate="print"/>
          <a:stretch/>
        </p:blipFill>
        <p:spPr>
          <a:xfrm>
            <a:off x="253259" y="3958476"/>
            <a:ext cx="1836151" cy="1180394"/>
          </a:xfrm>
          <a:prstGeom prst="rect">
            <a:avLst/>
          </a:prstGeom>
          <a:ln>
            <a:noFill/>
          </a:ln>
        </p:spPr>
      </p:pic>
      <p:sp>
        <p:nvSpPr>
          <p:cNvPr id="236" name="CustomShape 14"/>
          <p:cNvSpPr/>
          <p:nvPr/>
        </p:nvSpPr>
        <p:spPr>
          <a:xfrm>
            <a:off x="2921504" y="3821821"/>
            <a:ext cx="3019522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шины и автопокрышки 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CustomShape 15"/>
          <p:cNvSpPr/>
          <p:nvPr/>
        </p:nvSpPr>
        <p:spPr>
          <a:xfrm>
            <a:off x="2137111" y="4182041"/>
            <a:ext cx="4228178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5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 01.11.2020 Управлением проверено 212 предприятий торговли, </a:t>
            </a: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5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проинспектировано </a:t>
            </a:r>
            <a:endParaRPr lang="ru-RU" sz="15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5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      7 тыс. ед. товаров. </a:t>
            </a:r>
            <a:endParaRPr lang="ru-RU" sz="15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CustomShape 16"/>
          <p:cNvSpPr/>
          <p:nvPr/>
        </p:nvSpPr>
        <p:spPr>
          <a:xfrm>
            <a:off x="88670" y="5178485"/>
            <a:ext cx="6276617" cy="865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840" indent="-284400" algn="just">
              <a:lnSpc>
                <a:spcPct val="115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ru-RU" sz="15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Выявлены и изъяты из оборота шины без маркировки и с нарушениями требований к маркировке средствами идентификации в количестве 145 ед. на сумму 495,25 тыс. рублей</a:t>
            </a:r>
            <a:endParaRPr lang="ru-RU" sz="15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CustomShape 17"/>
          <p:cNvSpPr/>
          <p:nvPr/>
        </p:nvSpPr>
        <p:spPr>
          <a:xfrm>
            <a:off x="2456523" y="5940883"/>
            <a:ext cx="1540912" cy="335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just">
              <a:lnSpc>
                <a:spcPct val="115000"/>
              </a:lnSpc>
              <a:spcAft>
                <a:spcPts val="601"/>
              </a:spcAft>
            </a:pPr>
            <a:r>
              <a:rPr lang="ru-RU" sz="15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Принятые меры:</a:t>
            </a:r>
            <a:endParaRPr lang="ru-RU" sz="15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0" name="CustomShape 18"/>
          <p:cNvSpPr/>
          <p:nvPr/>
        </p:nvSpPr>
        <p:spPr>
          <a:xfrm>
            <a:off x="253259" y="6196417"/>
            <a:ext cx="5947440" cy="621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15000"/>
              </a:lnSpc>
              <a:spcAft>
                <a:spcPts val="601"/>
              </a:spcAft>
            </a:pPr>
            <a:r>
              <a:rPr lang="ru-RU" sz="15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Составлено 3 протокола об АП по ч. 2 ст. 15.12 </a:t>
            </a:r>
            <a:r>
              <a:rPr lang="ru-RU" sz="1500" b="0" strike="noStrike" spc="-1" dirty="0" err="1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КоАП</a:t>
            </a:r>
            <a:r>
              <a:rPr lang="ru-RU" sz="15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РФ, материалы 3 дел направлены в судебные органы.</a:t>
            </a:r>
            <a:endParaRPr lang="ru-RU" sz="15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" name="CustomShape 19"/>
          <p:cNvSpPr/>
          <p:nvPr/>
        </p:nvSpPr>
        <p:spPr>
          <a:xfrm>
            <a:off x="1501200" y="208699"/>
            <a:ext cx="148320" cy="147960"/>
          </a:xfrm>
          <a:prstGeom prst="flowChartConnector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20"/>
          <p:cNvSpPr/>
          <p:nvPr/>
        </p:nvSpPr>
        <p:spPr>
          <a:xfrm>
            <a:off x="8482194" y="1034543"/>
            <a:ext cx="148320" cy="147960"/>
          </a:xfrm>
          <a:prstGeom prst="flowChartConnector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DAF301B-CB56-4729-A556-D03C065A51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08"/>
          <a:stretch/>
        </p:blipFill>
        <p:spPr>
          <a:xfrm>
            <a:off x="88672" y="64096"/>
            <a:ext cx="808454" cy="92333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34" name="CustomShape 20">
            <a:extLst>
              <a:ext uri="{FF2B5EF4-FFF2-40B4-BE49-F238E27FC236}">
                <a16:creationId xmlns:a16="http://schemas.microsoft.com/office/drawing/2014/main" id="{06EBEF8B-7876-4FA4-BBB7-AC5D7BCAF010}"/>
              </a:ext>
            </a:extLst>
          </p:cNvPr>
          <p:cNvSpPr/>
          <p:nvPr/>
        </p:nvSpPr>
        <p:spPr>
          <a:xfrm>
            <a:off x="2626731" y="3972470"/>
            <a:ext cx="148320" cy="147960"/>
          </a:xfrm>
          <a:prstGeom prst="flowChartConnector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3653</TotalTime>
  <Words>1744</Words>
  <Application>Microsoft Office PowerPoint</Application>
  <PresentationFormat>Широкоэкранный</PresentationFormat>
  <Paragraphs>129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Bahnschrift Condensed</vt:lpstr>
      <vt:lpstr>Bahnschrift SemiBold</vt:lpstr>
      <vt:lpstr>Calibri</vt:lpstr>
      <vt:lpstr>Times New Roman</vt:lpstr>
      <vt:lpstr>Trebuchet MS</vt:lpstr>
      <vt:lpstr>Wingdings</vt:lpstr>
      <vt:lpstr>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95</cp:revision>
  <cp:lastPrinted>2022-04-15T06:56:33Z</cp:lastPrinted>
  <dcterms:created xsi:type="dcterms:W3CDTF">2022-04-13T07:35:39Z</dcterms:created>
  <dcterms:modified xsi:type="dcterms:W3CDTF">2022-09-28T16:53:23Z</dcterms:modified>
</cp:coreProperties>
</file>