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9" r:id="rId5"/>
    <p:sldId id="260" r:id="rId6"/>
    <p:sldId id="261" r:id="rId7"/>
    <p:sldId id="264" r:id="rId8"/>
    <p:sldId id="262" r:id="rId9"/>
    <p:sldId id="265" r:id="rId10"/>
    <p:sldId id="263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FF3300"/>
    <a:srgbClr val="99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EC16BE-DC89-4BBB-B801-534D1184A985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71D633-9DD7-49CB-ADF7-75325D4C4636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2607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F083A1-7128-43FF-943B-DA3133109D6F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0D42F3-CDD5-4B19-B3DB-7C5223465AF0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036972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18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20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4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6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8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10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12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14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pPr rtl="0"/>
              <a:t>16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61007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Прямоугольник 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7BF56-2A79-48D6-963D-7803B5BD1132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3" name="Текстовое поле 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24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24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Прямоугольник 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Текстовое поле 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DCD8DD-8786-402E-B843-F0227BDD1D8B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 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Прямоугольник 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Текстовое поле 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491DDD-1DEB-4D50-A7C1-F5E22646D07E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 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3F05A0-FFE5-4467-8C82-3C3B629DCBE0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Текстовое поле 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 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Прямоугольник 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Надпись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A780C0-E49B-4EE6-A95D-F346F3749076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 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Прямоугольник 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623B9B-F5BE-4BA4-AC7D-E8A56E9B0635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0" name="Текстовое поле 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 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Прямоугольник 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Текстовое поле 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F61B13-9771-4B99-8CD9-259FB5561F12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 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Прямоугольник 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04F870-7573-47F2-A430-AF22C16BA5BC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8" name="Текстовое поле 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 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 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2557ED-FDA5-40E6-A8EA-0C429E374B71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 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Прямоугольник 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Текстовое поле 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E226A7-A6DD-4561-ABA1-F0BA264016BC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Прямоугольник 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0" name="Текстовое поле 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800" noProof="1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ru-RU" sz="1000" noProof="1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D7AA76-B4F5-4BF2-8352-788617382990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Рисунок 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Прямоугольник 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8954C259-ECFA-4845-A4A7-632D01602A32}" type="datetime1">
              <a:rPr lang="ru-RU" noProof="1" smtClean="0"/>
              <a:pPr rtl="0"/>
              <a:t>27.09.2022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57" name="Прямоугольник 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8F3CF990-ACB8-443A-BB74-D36EC8A00B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00B98862-BEE1-44FB-A335-A1B9106B4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50" name="Полилиния: фигура 49">
            <a:extLst>
              <a:ext uri="{FF2B5EF4-FFF2-40B4-BE49-F238E27FC236}">
                <a16:creationId xmlns="" xmlns:a16="http://schemas.microsoft.com/office/drawing/2014/main" id="{65F94F98-3A57-49AA-838E-91AAF600B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7185CF21-0594-48C0-9F3E-254D6BCE9D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A0B5529D-5CAA-4BF2-B5C9-34705E766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Полилиния: фигура 55">
            <a:extLst>
              <a:ext uri="{FF2B5EF4-FFF2-40B4-BE49-F238E27FC236}">
                <a16:creationId xmlns="" xmlns:a16="http://schemas.microsoft.com/office/drawing/2014/main" id="{FBD68200-BC03-4015-860B-CD5C30CD7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332A6F87-AC28-4AA8-B8A6-AEBC67BD0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D3C9CC-F0AD-4F56-9B0F-18ED29C3B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6390660" cy="3608480"/>
          </a:xfrm>
        </p:spPr>
        <p:txBody>
          <a:bodyPr rtlCol="0">
            <a:normAutofit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качественной пищевой продукции как одно из основных условий соблюдения прав и законных интересов граждан в сфере защиты прав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потребителей. Современные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вызовы.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5138C4F-5ED7-4B74-B0C6-2DF6DC04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167" y="1079213"/>
            <a:ext cx="9315091" cy="1070864"/>
          </a:xfrm>
        </p:spPr>
        <p:txBody>
          <a:bodyPr rtlCol="0">
            <a:normAutofit/>
          </a:bodyPr>
          <a:lstStyle/>
          <a:p>
            <a:pPr algn="l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«Пискарёвский молзавод»</a:t>
            </a:r>
            <a:endParaRPr lang="ru-RU" sz="44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logo в кривых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335" y="2705261"/>
            <a:ext cx="3513724" cy="2748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56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600" dirty="0" smtClean="0"/>
              <a:t>Всё сырье, </a:t>
            </a:r>
            <a:r>
              <a:rPr lang="ru-RU" sz="3600" dirty="0" smtClean="0"/>
              <a:t>упаковка и </a:t>
            </a:r>
            <a:r>
              <a:rPr lang="ru-RU" sz="3600" dirty="0" smtClean="0"/>
              <a:t>вспомогательные </a:t>
            </a:r>
            <a:r>
              <a:rPr lang="ru-RU" sz="3600" dirty="0" smtClean="0"/>
              <a:t>материалы должны полностью удовлетворять производство по качеству.  Поэтому специалистами </a:t>
            </a:r>
            <a:r>
              <a:rPr lang="ru-RU" sz="3600" dirty="0" smtClean="0"/>
              <a:t>проводится </a:t>
            </a:r>
            <a:r>
              <a:rPr lang="ru-RU" sz="3600" dirty="0" smtClean="0"/>
              <a:t>большая работа по подбору поставщиков, контролю сырья при поступлении на завод и аудиторские проверки производств предприятий </a:t>
            </a:r>
            <a:r>
              <a:rPr lang="ru-RU" sz="3600" dirty="0" smtClean="0"/>
              <a:t>поставщиков. Эта </a:t>
            </a:r>
            <a:r>
              <a:rPr lang="ru-RU" sz="3600" dirty="0" smtClean="0"/>
              <a:t>работа даёт должный эффект и заметно влияет на качество поступающего </a:t>
            </a:r>
            <a:r>
              <a:rPr lang="ru-RU" sz="3600" dirty="0" smtClean="0"/>
              <a:t>сырья, упаковки </a:t>
            </a:r>
            <a:r>
              <a:rPr lang="ru-RU" sz="3600" dirty="0" smtClean="0"/>
              <a:t>и вспомогательных материалов.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1838" y="304800"/>
            <a:ext cx="8616778" cy="1000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sz="2800" dirty="0" smtClean="0"/>
          </a:p>
          <a:p>
            <a:pPr algn="r">
              <a:defRPr/>
            </a:pPr>
            <a:r>
              <a:rPr lang="ru-RU" sz="2800" dirty="0" smtClean="0"/>
              <a:t>В </a:t>
            </a:r>
            <a:r>
              <a:rPr lang="ru-RU" sz="2800" dirty="0" smtClean="0"/>
              <a:t>связи с санкциями и сложной ситуацией, связанной с уходом с </a:t>
            </a:r>
            <a:r>
              <a:rPr lang="ru-RU" sz="2800" dirty="0" smtClean="0"/>
              <a:t>рынка </a:t>
            </a:r>
            <a:r>
              <a:rPr lang="ru-RU" sz="2800" dirty="0" smtClean="0"/>
              <a:t>иностранных </a:t>
            </a:r>
            <a:r>
              <a:rPr lang="ru-RU" sz="2800" dirty="0" smtClean="0"/>
              <a:t>предприятий, </a:t>
            </a:r>
            <a:r>
              <a:rPr lang="ru-RU" sz="2800" dirty="0" smtClean="0"/>
              <a:t>возникли </a:t>
            </a:r>
            <a:r>
              <a:rPr lang="ru-RU" sz="2800" dirty="0" smtClean="0"/>
              <a:t>некоторые трудности </a:t>
            </a:r>
            <a:r>
              <a:rPr lang="ru-RU" sz="2800" dirty="0" smtClean="0"/>
              <a:t>при производстве молочной </a:t>
            </a:r>
            <a:r>
              <a:rPr lang="ru-RU" sz="2800" dirty="0" smtClean="0"/>
              <a:t>продукции. Это </a:t>
            </a:r>
            <a:r>
              <a:rPr lang="ru-RU" sz="2800" dirty="0" smtClean="0"/>
              <a:t>обстоятельство могло </a:t>
            </a:r>
            <a:r>
              <a:rPr lang="ru-RU" sz="2800" dirty="0" smtClean="0"/>
              <a:t>повлиять </a:t>
            </a:r>
            <a:r>
              <a:rPr lang="ru-RU" sz="2800" dirty="0" smtClean="0"/>
              <a:t>на </a:t>
            </a:r>
            <a:r>
              <a:rPr lang="ru-RU" sz="2800" dirty="0" smtClean="0"/>
              <a:t>качество </a:t>
            </a:r>
            <a:r>
              <a:rPr lang="ru-RU" sz="2800" dirty="0" smtClean="0"/>
              <a:t>и безопасность реализуемой молочной </a:t>
            </a:r>
            <a:r>
              <a:rPr lang="ru-RU" sz="2800" dirty="0" smtClean="0"/>
              <a:t>продукции, и </a:t>
            </a:r>
            <a:r>
              <a:rPr lang="ru-RU" sz="2800" dirty="0" smtClean="0"/>
              <a:t>следовательно, на здоровье </a:t>
            </a:r>
            <a:r>
              <a:rPr lang="ru-RU" sz="2800" dirty="0" smtClean="0"/>
              <a:t>населения. Но </a:t>
            </a:r>
            <a:r>
              <a:rPr lang="ru-RU" sz="2800" dirty="0" smtClean="0"/>
              <a:t>ряд мер, предпринятых нашим предприятием по </a:t>
            </a:r>
            <a:r>
              <a:rPr lang="ru-RU" sz="2800" dirty="0" smtClean="0"/>
              <a:t>импортозамещению,  </a:t>
            </a:r>
            <a:r>
              <a:rPr lang="ru-RU" sz="2800" dirty="0" smtClean="0"/>
              <a:t>позволил </a:t>
            </a:r>
            <a:r>
              <a:rPr lang="ru-RU" sz="2800" dirty="0" smtClean="0"/>
              <a:t>стабилизировать обстановку. Так </a:t>
            </a:r>
            <a:r>
              <a:rPr lang="ru-RU" sz="2800" dirty="0" smtClean="0"/>
              <a:t>например </a:t>
            </a:r>
            <a:r>
              <a:rPr lang="ru-RU" sz="2800" dirty="0" smtClean="0"/>
              <a:t>удалось </a:t>
            </a:r>
            <a:r>
              <a:rPr lang="ru-RU" sz="2800" dirty="0" smtClean="0"/>
              <a:t>заменить упаковку ушедших с рынка иностранных предприятий на отечественные – </a:t>
            </a:r>
            <a:r>
              <a:rPr lang="ru-RU" sz="2800" dirty="0" err="1" smtClean="0"/>
              <a:t>Элопак</a:t>
            </a:r>
            <a:r>
              <a:rPr lang="ru-RU" sz="2800" dirty="0" smtClean="0"/>
              <a:t> на </a:t>
            </a:r>
            <a:r>
              <a:rPr lang="ru-RU" sz="2800" dirty="0" err="1" smtClean="0"/>
              <a:t>Ламбумиз</a:t>
            </a:r>
            <a:r>
              <a:rPr lang="ru-RU" sz="2800" dirty="0" smtClean="0"/>
              <a:t> и Тетра Пак </a:t>
            </a:r>
            <a:r>
              <a:rPr lang="ru-RU" sz="2800" dirty="0" smtClean="0"/>
              <a:t>на </a:t>
            </a:r>
            <a:r>
              <a:rPr lang="ru-RU" sz="2800" dirty="0" err="1" smtClean="0"/>
              <a:t>Стерэкс</a:t>
            </a:r>
            <a:r>
              <a:rPr lang="ru-RU" sz="2800" dirty="0" smtClean="0"/>
              <a:t> Пак</a:t>
            </a:r>
            <a:r>
              <a:rPr lang="ru-RU" sz="2800" dirty="0" smtClean="0"/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100" dirty="0" smtClean="0"/>
              <a:t>Особое место в </a:t>
            </a:r>
            <a:r>
              <a:rPr lang="ru-RU" sz="3100" dirty="0" smtClean="0"/>
              <a:t>ассортименте </a:t>
            </a:r>
            <a:r>
              <a:rPr lang="ru-RU" sz="3100" dirty="0" smtClean="0"/>
              <a:t>Пискарёвского молочного завода занимает </a:t>
            </a:r>
            <a:r>
              <a:rPr lang="ru-RU" sz="3100" dirty="0" smtClean="0"/>
              <a:t>производство </a:t>
            </a:r>
            <a:r>
              <a:rPr lang="ru-RU" sz="3100" dirty="0" err="1" smtClean="0"/>
              <a:t>пробиотических</a:t>
            </a:r>
            <a:r>
              <a:rPr lang="ru-RU" sz="3100" dirty="0" smtClean="0"/>
              <a:t> и функциональных молочных продуктов, играющих большую роль в лечебно-профилактическом питании человека. Вырабатываемые </a:t>
            </a:r>
            <a:r>
              <a:rPr lang="ru-RU" sz="3100" dirty="0" smtClean="0"/>
              <a:t>функциональные</a:t>
            </a:r>
            <a:br>
              <a:rPr lang="ru-RU" sz="3100" dirty="0" smtClean="0"/>
            </a:br>
            <a:r>
              <a:rPr lang="ru-RU" sz="3100" dirty="0" smtClean="0"/>
              <a:t>молочные </a:t>
            </a:r>
            <a:r>
              <a:rPr lang="ru-RU" sz="3100" dirty="0" smtClean="0"/>
              <a:t>продукты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повышают</a:t>
            </a:r>
            <a:r>
              <a:rPr lang="ru-RU" sz="3100" dirty="0" smtClean="0"/>
              <a:t> </a:t>
            </a:r>
            <a:r>
              <a:rPr lang="ru-RU" sz="3100" dirty="0" smtClean="0"/>
              <a:t>адаптацию людей </a:t>
            </a:r>
            <a:br>
              <a:rPr lang="ru-RU" sz="3100" dirty="0" smtClean="0"/>
            </a:br>
            <a:r>
              <a:rPr lang="ru-RU" sz="3100" dirty="0" smtClean="0"/>
              <a:t>различных</a:t>
            </a:r>
            <a:r>
              <a:rPr lang="ru-RU" sz="3100" dirty="0" smtClean="0"/>
              <a:t> </a:t>
            </a:r>
            <a:r>
              <a:rPr lang="ru-RU" sz="3100" dirty="0" smtClean="0"/>
              <a:t>возрастных </a:t>
            </a:r>
            <a:r>
              <a:rPr lang="ru-RU" sz="3100" dirty="0" smtClean="0"/>
              <a:t>групп </a:t>
            </a:r>
            <a:r>
              <a:rPr lang="ru-RU" sz="3100" dirty="0" smtClean="0"/>
              <a:t>к</a:t>
            </a:r>
            <a:br>
              <a:rPr lang="ru-RU" sz="3100" dirty="0" smtClean="0"/>
            </a:br>
            <a:r>
              <a:rPr lang="ru-RU" sz="3100" dirty="0" smtClean="0"/>
              <a:t>действию</a:t>
            </a:r>
            <a:r>
              <a:rPr lang="ru-RU" sz="3100" dirty="0" smtClean="0"/>
              <a:t> </a:t>
            </a:r>
            <a:r>
              <a:rPr lang="ru-RU" sz="3100" dirty="0" smtClean="0"/>
              <a:t>негативных внешних </a:t>
            </a:r>
            <a:br>
              <a:rPr lang="ru-RU" sz="3100" dirty="0" smtClean="0"/>
            </a:br>
            <a:r>
              <a:rPr lang="ru-RU" sz="3100" dirty="0" smtClean="0"/>
              <a:t>и </a:t>
            </a:r>
            <a:r>
              <a:rPr lang="ru-RU" sz="3100" dirty="0" smtClean="0"/>
              <a:t>внутренних </a:t>
            </a:r>
            <a:r>
              <a:rPr lang="ru-RU" sz="3100" dirty="0" smtClean="0"/>
              <a:t>факторов.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8238" y="2994455"/>
            <a:ext cx="3220994" cy="3220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1838" y="304800"/>
            <a:ext cx="8616778" cy="938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200" dirty="0" smtClean="0"/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Молочные </a:t>
            </a:r>
            <a:r>
              <a:rPr lang="ru-RU" sz="3200" dirty="0" smtClean="0"/>
              <a:t>продукты с </a:t>
            </a:r>
            <a:r>
              <a:rPr lang="ru-RU" sz="3200" dirty="0" err="1" smtClean="0"/>
              <a:t>пробиотиками</a:t>
            </a:r>
            <a:r>
              <a:rPr lang="ru-RU" sz="3200" dirty="0" smtClean="0"/>
              <a:t> производятся на </a:t>
            </a:r>
            <a:r>
              <a:rPr lang="ru-RU" sz="3200" dirty="0" smtClean="0"/>
              <a:t>Пискарёвском заводе </a:t>
            </a:r>
            <a:r>
              <a:rPr lang="ru-RU" sz="3200" dirty="0" smtClean="0"/>
              <a:t>с 1994 года из </a:t>
            </a:r>
            <a:r>
              <a:rPr lang="ru-RU" sz="3200" dirty="0" smtClean="0"/>
              <a:t>натурального </a:t>
            </a:r>
            <a:r>
              <a:rPr lang="ru-RU" sz="3200" dirty="0" smtClean="0"/>
              <a:t>коровьего молока </a:t>
            </a:r>
            <a:r>
              <a:rPr lang="ru-RU" sz="3200" dirty="0" smtClean="0"/>
              <a:t>с </a:t>
            </a:r>
            <a:r>
              <a:rPr lang="ru-RU" sz="3200" dirty="0" smtClean="0"/>
              <a:t>применением микроорганизмов, являющихся представителями нормальной микрофлоры желудочно-кишечного тракта человека по разработанной новой технологии, которая была признана изобретением и запатентована. </a:t>
            </a:r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600" dirty="0" smtClean="0"/>
              <a:t>Три ведущих продукта </a:t>
            </a:r>
            <a:r>
              <a:rPr lang="ru-RU" sz="3600" dirty="0" smtClean="0"/>
              <a:t>- ацидобифилин</a:t>
            </a:r>
            <a:r>
              <a:rPr lang="ru-RU" sz="3600" dirty="0" smtClean="0"/>
              <a:t>, биокефир и биоряженка сразу же завоевали популярность среди населения. Биомасса бифидобактерий адаптирована к молоку и </a:t>
            </a:r>
            <a:r>
              <a:rPr lang="ru-RU" sz="3600" dirty="0" smtClean="0"/>
              <a:t>вносится </a:t>
            </a:r>
            <a:r>
              <a:rPr lang="ru-RU" sz="3600" dirty="0" smtClean="0"/>
              <a:t>из расчета 10</a:t>
            </a:r>
            <a:r>
              <a:rPr lang="ru-RU" sz="3600" baseline="30000" dirty="0" smtClean="0"/>
              <a:t> </a:t>
            </a:r>
            <a:r>
              <a:rPr lang="ru-RU" sz="3600" baseline="30000" dirty="0" err="1" smtClean="0"/>
              <a:t>млн</a:t>
            </a:r>
            <a:r>
              <a:rPr lang="ru-RU" sz="3600" dirty="0" smtClean="0"/>
              <a:t> живых  </a:t>
            </a:r>
            <a:r>
              <a:rPr lang="ru-RU" sz="3600" dirty="0" smtClean="0"/>
              <a:t>клеток </a:t>
            </a:r>
            <a:r>
              <a:rPr lang="ru-RU" sz="3600" dirty="0" smtClean="0"/>
              <a:t>на 1 мл продукта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Её развитие </a:t>
            </a:r>
            <a:r>
              <a:rPr lang="ru-RU" sz="3600" dirty="0" smtClean="0"/>
              <a:t>проходит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довольно интенсивно </a:t>
            </a:r>
            <a:r>
              <a:rPr lang="ru-RU" sz="3600" dirty="0" smtClean="0"/>
              <a:t>и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титр бифидофлоры не</a:t>
            </a:r>
            <a:br>
              <a:rPr lang="ru-RU" sz="3600" dirty="0" smtClean="0"/>
            </a:br>
            <a:r>
              <a:rPr lang="ru-RU" sz="3600" dirty="0" smtClean="0"/>
              <a:t>уменьшается в процессе</a:t>
            </a:r>
            <a:br>
              <a:rPr lang="ru-RU" sz="3600" dirty="0" smtClean="0"/>
            </a:br>
            <a:r>
              <a:rPr lang="ru-RU" sz="3600" dirty="0" smtClean="0"/>
              <a:t>хранения</a:t>
            </a:r>
            <a:r>
              <a:rPr lang="ru-RU" sz="3600" dirty="0" smtClean="0"/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098" name="Picture 2" descr="C:\Users\мишкинис\Desktop\презентация\пискаревское молоки01321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3395" y="2924286"/>
            <a:ext cx="3031524" cy="3204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1838" y="304800"/>
            <a:ext cx="8616778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200" dirty="0" smtClean="0"/>
          </a:p>
          <a:p>
            <a:pPr algn="r"/>
            <a:r>
              <a:rPr lang="ru-RU" sz="2800" dirty="0" smtClean="0"/>
              <a:t>Помимо </a:t>
            </a:r>
            <a:r>
              <a:rPr lang="ru-RU" sz="2800" dirty="0" err="1" smtClean="0"/>
              <a:t>пробиотических</a:t>
            </a:r>
            <a:r>
              <a:rPr lang="ru-RU" sz="2800" dirty="0" smtClean="0"/>
              <a:t> молочных продуктов завод производит традиционные творог, сметану, творожную массу, творожные сырки, </a:t>
            </a:r>
            <a:r>
              <a:rPr lang="ru-RU" sz="2800" dirty="0" smtClean="0"/>
              <a:t>зернёный </a:t>
            </a:r>
            <a:r>
              <a:rPr lang="ru-RU" sz="2800" dirty="0" smtClean="0"/>
              <a:t>и обезжиренный виды творога, </a:t>
            </a:r>
            <a:r>
              <a:rPr lang="ru-RU" sz="2800" dirty="0" smtClean="0"/>
              <a:t>молочно-кислые 			</a:t>
            </a:r>
            <a:r>
              <a:rPr lang="ru-RU" sz="2800" dirty="0" smtClean="0"/>
              <a:t>	</a:t>
            </a:r>
            <a:r>
              <a:rPr lang="ru-RU" sz="2800" dirty="0" smtClean="0"/>
              <a:t>напитки </a:t>
            </a:r>
            <a:r>
              <a:rPr lang="ru-RU" sz="2800" dirty="0" smtClean="0"/>
              <a:t>и молоко </a:t>
            </a:r>
            <a:r>
              <a:rPr lang="ru-RU" sz="2800" dirty="0" smtClean="0"/>
              <a:t>различной жирности.</a:t>
            </a:r>
          </a:p>
          <a:p>
            <a:pPr algn="r"/>
            <a:r>
              <a:rPr lang="ru-RU" sz="2800" dirty="0" smtClean="0"/>
              <a:t>Особое место занимает кефир,</a:t>
            </a:r>
          </a:p>
          <a:p>
            <a:pPr algn="r"/>
            <a:r>
              <a:rPr lang="ru-RU" sz="2800" dirty="0" smtClean="0"/>
              <a:t>заквашенный на натуральных </a:t>
            </a:r>
          </a:p>
          <a:p>
            <a:pPr algn="r"/>
            <a:r>
              <a:rPr lang="ru-RU" sz="2800" dirty="0" smtClean="0"/>
              <a:t>кефирных </a:t>
            </a:r>
            <a:r>
              <a:rPr lang="ru-RU" sz="2800" dirty="0" smtClean="0"/>
              <a:t>грибках, </a:t>
            </a:r>
            <a:r>
              <a:rPr lang="ru-RU" sz="2800" dirty="0" smtClean="0"/>
              <a:t>а </a:t>
            </a:r>
            <a:r>
              <a:rPr lang="ru-RU" sz="2800" dirty="0" smtClean="0"/>
              <a:t>не на сухих </a:t>
            </a:r>
            <a:endParaRPr lang="ru-RU" sz="2800" dirty="0" smtClean="0"/>
          </a:p>
          <a:p>
            <a:pPr algn="r"/>
            <a:r>
              <a:rPr lang="ru-RU" sz="2800" dirty="0" smtClean="0"/>
              <a:t>заквасках</a:t>
            </a:r>
            <a:r>
              <a:rPr lang="ru-RU" sz="2800" dirty="0" smtClean="0"/>
              <a:t>, имитирующих </a:t>
            </a:r>
            <a:r>
              <a:rPr lang="ru-RU" sz="2800" dirty="0" smtClean="0"/>
              <a:t>вкус </a:t>
            </a:r>
            <a:r>
              <a:rPr lang="ru-RU" sz="2800" dirty="0" smtClean="0"/>
              <a:t>и </a:t>
            </a:r>
            <a:endParaRPr lang="ru-RU" sz="2800" dirty="0" smtClean="0"/>
          </a:p>
          <a:p>
            <a:pPr algn="r"/>
            <a:r>
              <a:rPr lang="ru-RU" sz="2800" dirty="0" smtClean="0"/>
              <a:t>аромат </a:t>
            </a:r>
            <a:r>
              <a:rPr lang="ru-RU" sz="2800" dirty="0" smtClean="0"/>
              <a:t>традиционного кефира.</a:t>
            </a:r>
          </a:p>
          <a:p>
            <a:pPr algn="r"/>
            <a:r>
              <a:rPr lang="ru-RU" sz="3200" dirty="0" smtClean="0"/>
              <a:t> </a:t>
            </a:r>
            <a:endParaRPr lang="ru-RU" sz="3200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  <p:pic>
        <p:nvPicPr>
          <p:cNvPr id="9218" name="Picture 2" descr="C:\Users\мишкинис\Desktop\презентация\пискаревское молоки01357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680" y="2893841"/>
            <a:ext cx="3539910" cy="3539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757" y="395416"/>
            <a:ext cx="8939048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100" dirty="0" smtClean="0"/>
              <a:t>Сырое </a:t>
            </a:r>
            <a:r>
              <a:rPr lang="ru-RU" sz="3100" dirty="0" smtClean="0"/>
              <a:t>молоко, сухое </a:t>
            </a:r>
            <a:r>
              <a:rPr lang="ru-RU" sz="3100" dirty="0" smtClean="0"/>
              <a:t>молоко и масло, используемое для производства молочной </a:t>
            </a:r>
            <a:r>
              <a:rPr lang="ru-RU" sz="3100" dirty="0" smtClean="0"/>
              <a:t>продукции, сопровождается </a:t>
            </a:r>
            <a:r>
              <a:rPr lang="ru-RU" sz="3100" dirty="0" smtClean="0"/>
              <a:t>электронными ветеринарными сертификатами ГИС </a:t>
            </a:r>
            <a:r>
              <a:rPr lang="ru-RU" sz="3100" dirty="0" smtClean="0"/>
              <a:t>Меркурий. На </a:t>
            </a:r>
            <a:r>
              <a:rPr lang="ru-RU" sz="3100" dirty="0" smtClean="0"/>
              <a:t>каждую </a:t>
            </a:r>
            <a:r>
              <a:rPr lang="ru-RU" sz="3100" dirty="0" smtClean="0"/>
              <a:t>партию произведённой </a:t>
            </a:r>
            <a:r>
              <a:rPr lang="ru-RU" sz="3100" dirty="0" smtClean="0"/>
              <a:t>продукции оформляется производственный сертификат, а в каждую торговую точку отправляется транспортный сертификат.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Таким </a:t>
            </a:r>
            <a:r>
              <a:rPr lang="ru-RU" sz="3100" dirty="0" smtClean="0"/>
              <a:t>образом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обеспечивается </a:t>
            </a:r>
            <a:br>
              <a:rPr lang="ru-RU" sz="3100" dirty="0" smtClean="0"/>
            </a:br>
            <a:r>
              <a:rPr lang="ru-RU" sz="3100" dirty="0" smtClean="0"/>
              <a:t>прослеживаемость от</a:t>
            </a:r>
            <a:br>
              <a:rPr lang="ru-RU" sz="3100" dirty="0" smtClean="0"/>
            </a:br>
            <a:r>
              <a:rPr lang="ru-RU" sz="3100" dirty="0" smtClean="0"/>
              <a:t>фермы </a:t>
            </a:r>
            <a:r>
              <a:rPr lang="ru-RU" sz="3100" dirty="0" smtClean="0"/>
              <a:t>до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полки магазина</a:t>
            </a:r>
            <a:r>
              <a:rPr lang="ru-RU" sz="3100" dirty="0" smtClean="0"/>
              <a:t>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122" name="Picture 2" descr="C:\Users\мишкинис\Desktop\презентация\_DSC3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2919" y="3364717"/>
            <a:ext cx="5494638" cy="2641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1838" y="304800"/>
            <a:ext cx="8616778" cy="109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800" dirty="0" smtClean="0"/>
          </a:p>
          <a:p>
            <a:pPr algn="r"/>
            <a:r>
              <a:rPr lang="ru-RU" sz="2800" dirty="0" smtClean="0"/>
              <a:t>Новый </a:t>
            </a:r>
            <a:r>
              <a:rPr lang="ru-RU" sz="2800" dirty="0" smtClean="0"/>
              <a:t>этап в обеспечении прослеживаемости, качества и безопасности молочной продукции  -</a:t>
            </a:r>
            <a:r>
              <a:rPr lang="ru-RU" sz="2800" dirty="0" smtClean="0"/>
              <a:t> </a:t>
            </a:r>
            <a:r>
              <a:rPr lang="ru-RU" sz="2800" dirty="0" smtClean="0"/>
              <a:t>маркировка </a:t>
            </a:r>
            <a:r>
              <a:rPr lang="ru-RU" sz="2800" dirty="0" smtClean="0"/>
              <a:t>потребительской </a:t>
            </a:r>
            <a:r>
              <a:rPr lang="ru-RU" sz="2800" dirty="0" smtClean="0"/>
              <a:t>упаковки </a:t>
            </a:r>
            <a:r>
              <a:rPr lang="ru-RU" sz="2800" dirty="0" smtClean="0"/>
              <a:t>Дата </a:t>
            </a:r>
            <a:r>
              <a:rPr lang="ru-RU" sz="2800" dirty="0" smtClean="0"/>
              <a:t>матрикс код (Честный знак) </a:t>
            </a:r>
            <a:r>
              <a:rPr lang="ru-RU" sz="2800" dirty="0" smtClean="0"/>
              <a:t>– ГИС </a:t>
            </a:r>
            <a:r>
              <a:rPr lang="ru-RU" sz="2800" dirty="0" smtClean="0"/>
              <a:t>«Маркировка», которая </a:t>
            </a:r>
            <a:r>
              <a:rPr lang="ru-RU" sz="2800" dirty="0" smtClean="0"/>
              <a:t>гарантирует </a:t>
            </a:r>
            <a:r>
              <a:rPr lang="ru-RU" sz="2800" dirty="0" smtClean="0"/>
              <a:t>выход на рынок для реализации населению  высококачественного продукта. </a:t>
            </a:r>
            <a:r>
              <a:rPr lang="ru-RU" sz="2800" dirty="0" smtClean="0"/>
              <a:t>Основные </a:t>
            </a:r>
            <a:r>
              <a:rPr lang="ru-RU" sz="2800" dirty="0" smtClean="0"/>
              <a:t>проблемы: несоответствия требований Правил маркировки и Налогового кодекса РФ, а также отсутствие аварийных режимов работ, что может привести к большим потерям, особенно для производителей  молочной продукции с короткими сроками хранения.</a:t>
            </a: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 </a:t>
            </a:r>
            <a:endParaRPr lang="ru-RU" sz="3200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100" dirty="0" smtClean="0"/>
              <a:t>Для внедрения </a:t>
            </a:r>
            <a:r>
              <a:rPr lang="ru-RU" sz="3100" dirty="0" smtClean="0"/>
              <a:t>данной маркировки </a:t>
            </a:r>
            <a:r>
              <a:rPr lang="ru-RU" sz="3100" dirty="0" smtClean="0"/>
              <a:t>было закуплено дорогостоящее оборудование, изменен дизайн </a:t>
            </a:r>
            <a:r>
              <a:rPr lang="ru-RU" sz="3100" dirty="0" smtClean="0"/>
              <a:t>упаковочного </a:t>
            </a:r>
            <a:r>
              <a:rPr lang="ru-RU" sz="3100" dirty="0" smtClean="0"/>
              <a:t>материала. Общие расходы предприятия составили 60 </a:t>
            </a:r>
            <a:r>
              <a:rPr lang="ru-RU" sz="3100" dirty="0" smtClean="0"/>
              <a:t>млн. </a:t>
            </a:r>
            <a:r>
              <a:rPr lang="ru-RU" sz="3100" dirty="0" smtClean="0"/>
              <a:t>рублей – прямые, 20 </a:t>
            </a:r>
            <a:r>
              <a:rPr lang="ru-RU" sz="3100" dirty="0" smtClean="0"/>
              <a:t>млн. </a:t>
            </a:r>
            <a:r>
              <a:rPr lang="ru-RU" sz="3100" dirty="0" smtClean="0"/>
              <a:t>рублей – сопутствующие </a:t>
            </a:r>
            <a:r>
              <a:rPr lang="ru-RU" sz="3100" dirty="0" smtClean="0"/>
              <a:t>и </a:t>
            </a:r>
            <a:r>
              <a:rPr lang="ru-RU" sz="3100" dirty="0" smtClean="0"/>
              <a:t>10 </a:t>
            </a:r>
            <a:r>
              <a:rPr lang="ru-RU" sz="3100" dirty="0" smtClean="0"/>
              <a:t>млн. </a:t>
            </a:r>
            <a:r>
              <a:rPr lang="ru-RU" sz="3100" dirty="0" smtClean="0"/>
              <a:t>рублей в месяц – постоянные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отчисления </a:t>
            </a:r>
            <a:r>
              <a:rPr lang="ru-RU" sz="3100" dirty="0" smtClean="0"/>
              <a:t>в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ГИС </a:t>
            </a:r>
            <a:r>
              <a:rPr lang="ru-RU" sz="3100" dirty="0" smtClean="0"/>
              <a:t>«Маркировка</a:t>
            </a:r>
            <a:r>
              <a:rPr lang="ru-RU" sz="3100" dirty="0" smtClean="0"/>
              <a:t>».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6146" name="Picture 2" descr="C:\Users\мишкинис\Desktop\презентация\пискаревское молоки00582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573" y="2654643"/>
            <a:ext cx="3820297" cy="3820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1838" y="304800"/>
            <a:ext cx="8616778" cy="938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Важнейшим </a:t>
            </a:r>
            <a:r>
              <a:rPr lang="ru-RU" sz="3200" dirty="0" smtClean="0"/>
              <a:t>вопросом в обеспечении защиты </a:t>
            </a:r>
            <a:r>
              <a:rPr lang="ru-RU" sz="3200" dirty="0" smtClean="0"/>
              <a:t>Прав </a:t>
            </a:r>
            <a:r>
              <a:rPr lang="ru-RU" sz="3200" dirty="0" smtClean="0"/>
              <a:t>Потребителей, обеспечения здоровья и благополучия граждан является борьба с фальсифицированными молочными продуктами, которые вредят не только потребителю, но </a:t>
            </a:r>
            <a:r>
              <a:rPr lang="ru-RU" sz="3200" dirty="0" smtClean="0"/>
              <a:t>и </a:t>
            </a:r>
            <a:r>
              <a:rPr lang="ru-RU" sz="3200" dirty="0" smtClean="0"/>
              <a:t>мешают продаже качественной молочной продукции добросовестных производителей.</a:t>
            </a: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 </a:t>
            </a:r>
            <a:endParaRPr lang="ru-RU" sz="3200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473" y="808056"/>
            <a:ext cx="7958331" cy="5502128"/>
          </a:xfrm>
        </p:spPr>
        <p:txBody>
          <a:bodyPr rtlCol="0">
            <a:normAutofit/>
          </a:bodyPr>
          <a:lstStyle/>
          <a:p>
            <a:pPr algn="l"/>
            <a:r>
              <a:rPr lang="ru-RU" sz="3200" dirty="0" smtClean="0"/>
              <a:t>Молочная промышленность – наиболее крупная и постоянно развивающаяся отрасль пищевой промышленности. По охвату </a:t>
            </a:r>
            <a:r>
              <a:rPr lang="ru-RU" sz="3200" dirty="0" smtClean="0"/>
              <a:t>потребителя </a:t>
            </a:r>
            <a:r>
              <a:rPr lang="ru-RU" sz="3200" dirty="0" smtClean="0"/>
              <a:t>занимает одно из ведущих мест. Происходящие фундаментальные социальные и экономические преобразования в стране и </a:t>
            </a:r>
            <a:r>
              <a:rPr lang="ru-RU" sz="3200" dirty="0" smtClean="0"/>
              <a:t>обществе </a:t>
            </a:r>
            <a:r>
              <a:rPr lang="ru-RU" sz="3200" dirty="0" smtClean="0"/>
              <a:t>повлияли на смену приоритетов, в том числе и </a:t>
            </a:r>
            <a:r>
              <a:rPr lang="ru-RU" sz="3200" dirty="0" smtClean="0"/>
              <a:t>в </a:t>
            </a:r>
            <a:r>
              <a:rPr lang="ru-RU" sz="3200" dirty="0" smtClean="0"/>
              <a:t>развитии молочной промышленности.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200" dirty="0" smtClean="0"/>
              <a:t>Огромную работу </a:t>
            </a:r>
            <a:r>
              <a:rPr lang="ru-RU" sz="3200" dirty="0" smtClean="0"/>
              <a:t>по </a:t>
            </a:r>
            <a:r>
              <a:rPr lang="ru-RU" sz="3200" dirty="0" smtClean="0"/>
              <a:t>выявлению фальсификатов </a:t>
            </a:r>
            <a:r>
              <a:rPr lang="ru-RU" sz="3200" dirty="0" smtClean="0"/>
              <a:t>проводят такие  </a:t>
            </a:r>
            <a:r>
              <a:rPr lang="ru-RU" sz="3200" dirty="0" smtClean="0"/>
              <a:t>Государственные органы, как </a:t>
            </a:r>
            <a:r>
              <a:rPr lang="ru-RU" sz="3200" dirty="0" smtClean="0"/>
              <a:t>Управление </a:t>
            </a:r>
            <a:r>
              <a:rPr lang="ru-RU" sz="3200" dirty="0" smtClean="0"/>
              <a:t>федеральной службы по надзору в сфере защиты прав потребителей и благополучия человека по Санкт-Петербургу, Северо-Западное межрегиональное управление </a:t>
            </a:r>
            <a:r>
              <a:rPr lang="ru-RU" sz="3200" dirty="0" err="1" smtClean="0"/>
              <a:t>Россельхознадзора</a:t>
            </a:r>
            <a:r>
              <a:rPr lang="ru-RU" sz="3200" dirty="0" smtClean="0"/>
              <a:t>, Управление ветеринарии Правительства Санкт-Петербурга. Надёжно стоит на страже интересов граждан </a:t>
            </a:r>
            <a:r>
              <a:rPr lang="ru-RU" sz="3200" dirty="0" smtClean="0"/>
              <a:t>ЦКК - СПб </a:t>
            </a:r>
            <a:r>
              <a:rPr lang="ru-RU" sz="3200" dirty="0" smtClean="0"/>
              <a:t>ГБУ центр контроля качества товаров, работ и услуг. Важную роль играют общественные организации по ЗПП, такие как «Общественный контроль». Залог успеха в их  совместной скоординированной </a:t>
            </a:r>
            <a:r>
              <a:rPr lang="ru-RU" sz="3200" dirty="0" smtClean="0"/>
              <a:t>работе.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8659" y="197709"/>
            <a:ext cx="5379308" cy="108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endParaRPr lang="ru-RU" sz="3200" dirty="0" smtClean="0"/>
          </a:p>
          <a:p>
            <a:pPr algn="ctr">
              <a:buFont typeface="Arial" charset="0"/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buFont typeface="Arial" charset="0"/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гениальное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просто, всё натуральное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вкусно!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 </a:t>
            </a:r>
            <a:endParaRPr lang="ru-RU" sz="3200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buFont typeface="Arial" pitchFamily="34" charset="0"/>
              <a:buChar char="•"/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  <p:pic>
        <p:nvPicPr>
          <p:cNvPr id="5" name="Picture 2" descr="C:\Users\мишкинис\Desktop\презентация\!Bag_40x50_utv2-03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440194" y="1496702"/>
            <a:ext cx="3179807" cy="35005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8975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ООО «Пискарёвский молзавод» на протяжении 55 лет поддерживает высокие стандарты качества выпускаемой продукции, ориентированной на самые широкие слои населения. На предприятии внедряются новые линии, выпускающие  </a:t>
            </a:r>
            <a:r>
              <a:rPr lang="ru-RU" sz="2800" dirty="0" smtClean="0"/>
              <a:t>разнообразные </a:t>
            </a:r>
            <a:r>
              <a:rPr lang="ru-RU" sz="2800" dirty="0" smtClean="0"/>
              <a:t>традиционные и новые виды молочной продукции с широким </a:t>
            </a:r>
            <a:r>
              <a:rPr lang="ru-RU" sz="2800" dirty="0" smtClean="0"/>
              <a:t>применением  	совершенных </a:t>
            </a:r>
            <a:r>
              <a:rPr lang="ru-RU" sz="2800" dirty="0" smtClean="0"/>
              <a:t>технологических </a:t>
            </a:r>
            <a:r>
              <a:rPr lang="ru-RU" sz="2800" dirty="0" smtClean="0"/>
              <a:t>процессов.</a:t>
            </a:r>
            <a:endParaRPr lang="ru-RU" sz="2800" dirty="0"/>
          </a:p>
        </p:txBody>
      </p:sp>
      <p:pic>
        <p:nvPicPr>
          <p:cNvPr id="4" name="Picture 2" descr="C:\Users\мишкинис\Desktop\презентация\пискаревское молоки00025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83" y="3346620"/>
            <a:ext cx="3251884" cy="3251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05" y="808056"/>
            <a:ext cx="8971999" cy="5502128"/>
          </a:xfrm>
        </p:spPr>
        <p:txBody>
          <a:bodyPr rtlCol="0">
            <a:normAutofit/>
          </a:bodyPr>
          <a:lstStyle/>
          <a:p>
            <a:pPr algn="l"/>
            <a:r>
              <a:rPr lang="ru-RU" sz="3200" dirty="0" smtClean="0"/>
              <a:t>Главное богатство предприятия – стабильный и дружный </a:t>
            </a:r>
            <a:r>
              <a:rPr lang="ru-RU" sz="3200" dirty="0" smtClean="0"/>
              <a:t>коллектив специалистов высокой квалификации, работающий творчески, обладающий большим потенциалом, </a:t>
            </a:r>
            <a:r>
              <a:rPr lang="ru-RU" sz="3200" dirty="0" smtClean="0"/>
              <a:t>большинство из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которых работает </a:t>
            </a:r>
            <a:br>
              <a:rPr lang="ru-RU" sz="3200" dirty="0" smtClean="0"/>
            </a:br>
            <a:r>
              <a:rPr lang="ru-RU" sz="3200" dirty="0" smtClean="0"/>
              <a:t>на предприятии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четверть </a:t>
            </a:r>
            <a:r>
              <a:rPr lang="ru-RU" sz="3200" dirty="0" smtClean="0"/>
              <a:t>века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 </a:t>
            </a:r>
            <a:r>
              <a:rPr lang="ru-RU" sz="3200" dirty="0" smtClean="0"/>
              <a:t>более.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8195" name="Picture 3" descr="C:\Users\мишкинис\Desktop\презентация\мсашина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5379308" y="2780423"/>
            <a:ext cx="5255741" cy="3418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996778"/>
            <a:ext cx="7958331" cy="5511114"/>
          </a:xfrm>
        </p:spPr>
        <p:txBody>
          <a:bodyPr>
            <a:normAutofit fontScale="90000"/>
          </a:bodyPr>
          <a:lstStyle/>
          <a:p>
            <a:r>
              <a:rPr lang="ru-RU" sz="3300" dirty="0" smtClean="0"/>
              <a:t>На завод </a:t>
            </a:r>
            <a:r>
              <a:rPr lang="ru-RU" sz="3300" dirty="0" smtClean="0"/>
              <a:t>поступает сырое </a:t>
            </a:r>
            <a:r>
              <a:rPr lang="ru-RU" sz="3300" dirty="0" smtClean="0"/>
              <a:t>молоко из 18 хозяйств Ленинградской области в количестве 400 тонн в </a:t>
            </a:r>
            <a:r>
              <a:rPr lang="ru-RU" sz="3300" dirty="0" smtClean="0"/>
              <a:t>сутки. Это </a:t>
            </a:r>
            <a:r>
              <a:rPr lang="ru-RU" sz="3300" dirty="0" smtClean="0"/>
              <a:t>молоко имеет кислотность не выше 17-19</a:t>
            </a:r>
            <a:r>
              <a:rPr lang="en-US" sz="3300" dirty="0" smtClean="0">
                <a:cs typeface="Arial" charset="0"/>
              </a:rPr>
              <a:t>º</a:t>
            </a:r>
            <a:r>
              <a:rPr lang="ru-RU" sz="3300" dirty="0" smtClean="0"/>
              <a:t>Т, класс чистоты – первый, сорт – высший, количество соматических клеток не выше 300 тыс. в 1 мл, алкогольная проба – не менее 75</a:t>
            </a:r>
            <a:r>
              <a:rPr lang="en-US" sz="3300" dirty="0" smtClean="0">
                <a:cs typeface="Arial" charset="0"/>
              </a:rPr>
              <a:t>º</a:t>
            </a:r>
            <a:r>
              <a:rPr lang="ru-RU" sz="3300" dirty="0" smtClean="0"/>
              <a:t>, температура при доставке – не выше +6</a:t>
            </a:r>
            <a:r>
              <a:rPr lang="en-US" sz="3300" dirty="0" smtClean="0">
                <a:cs typeface="Arial" charset="0"/>
              </a:rPr>
              <a:t>º</a:t>
            </a:r>
            <a:r>
              <a:rPr lang="ru-RU" sz="3300" dirty="0" smtClean="0"/>
              <a:t>С. Естественно молоко принимается только от здоровых </a:t>
            </a:r>
            <a:r>
              <a:rPr lang="ru-RU" sz="3300" dirty="0" smtClean="0"/>
              <a:t>животных. На </a:t>
            </a:r>
            <a:r>
              <a:rPr lang="ru-RU" sz="3300" dirty="0" smtClean="0"/>
              <a:t>молочных фермах с 2006 года внедрена система контроля качества ХАССП.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27" y="808056"/>
            <a:ext cx="8749577" cy="5502128"/>
          </a:xfrm>
        </p:spPr>
        <p:txBody>
          <a:bodyPr rtlCol="0">
            <a:normAutofit/>
          </a:bodyPr>
          <a:lstStyle/>
          <a:p>
            <a:pPr algn="l"/>
            <a:r>
              <a:rPr lang="ru-RU" sz="2800" dirty="0" smtClean="0"/>
              <a:t>Контроль показателей молока при приемке осуществляется чаще, чем предусмотрено </a:t>
            </a:r>
            <a:r>
              <a:rPr lang="ru-RU" sz="2800" dirty="0" err="1" smtClean="0"/>
              <a:t>ГОСТами</a:t>
            </a:r>
            <a:r>
              <a:rPr lang="ru-RU" sz="2800" dirty="0" smtClean="0"/>
              <a:t> и Техническим Регламентом. Созданный на предприятии отдел по работе с Сельхозпроизводителями знает чем кормят и лечат </a:t>
            </a:r>
            <a:r>
              <a:rPr lang="ru-RU" sz="2800" dirty="0" smtClean="0"/>
              <a:t>коров, </a:t>
            </a:r>
            <a:r>
              <a:rPr lang="ru-RU" sz="2800" dirty="0" smtClean="0"/>
              <a:t>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проводит </a:t>
            </a:r>
            <a:br>
              <a:rPr lang="ru-RU" sz="2800" dirty="0" smtClean="0"/>
            </a:br>
            <a:r>
              <a:rPr lang="ru-RU" sz="2800" dirty="0" smtClean="0"/>
              <a:t>периодические </a:t>
            </a:r>
            <a:br>
              <a:rPr lang="ru-RU" sz="2800" dirty="0" smtClean="0"/>
            </a:br>
            <a:r>
              <a:rPr lang="ru-RU" sz="2800" dirty="0" smtClean="0"/>
              <a:t>выездные проверки </a:t>
            </a:r>
            <a:br>
              <a:rPr lang="ru-RU" sz="2800" dirty="0" smtClean="0"/>
            </a:br>
            <a:r>
              <a:rPr lang="ru-RU" sz="2800" dirty="0" smtClean="0"/>
              <a:t>на </a:t>
            </a:r>
            <a:r>
              <a:rPr lang="ru-RU" sz="2800" dirty="0" smtClean="0"/>
              <a:t>фермах.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075" name="Picture 3" descr="C:\Users\мишкинис\Desktop\презентация\_DSC2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54" y="2954877"/>
            <a:ext cx="4563702" cy="3042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978" y="864973"/>
            <a:ext cx="8732107" cy="5321643"/>
          </a:xfrm>
        </p:spPr>
        <p:txBody>
          <a:bodyPr>
            <a:noAutofit/>
          </a:bodyPr>
          <a:lstStyle/>
          <a:p>
            <a:r>
              <a:rPr lang="ru-RU" sz="2600" dirty="0" smtClean="0"/>
              <a:t>На заводе внедрена </a:t>
            </a:r>
            <a:r>
              <a:rPr lang="ru-RU" sz="2600" dirty="0" smtClean="0"/>
              <a:t>система менеджмента безопасности пищевой продукции </a:t>
            </a:r>
            <a:r>
              <a:rPr lang="ru-RU" sz="2600" dirty="0" smtClean="0"/>
              <a:t>соответствии с требованиями </a:t>
            </a:r>
            <a:r>
              <a:rPr lang="ru-RU" sz="2600" dirty="0" smtClean="0"/>
              <a:t>ГОСТ </a:t>
            </a:r>
            <a:r>
              <a:rPr lang="ru-RU" sz="2600" dirty="0" smtClean="0"/>
              <a:t>Р ИСО 22 </a:t>
            </a:r>
            <a:r>
              <a:rPr lang="ru-RU" sz="2600" dirty="0" smtClean="0"/>
              <a:t>000. Эта сертифицированная </a:t>
            </a:r>
            <a:r>
              <a:rPr lang="ru-RU" sz="2600" dirty="0" smtClean="0"/>
              <a:t>система </a:t>
            </a:r>
            <a:r>
              <a:rPr lang="ru-RU" sz="2600" dirty="0" smtClean="0"/>
              <a:t>дала </a:t>
            </a:r>
            <a:r>
              <a:rPr lang="ru-RU" sz="2600" dirty="0" smtClean="0"/>
              <a:t>нашему предприятию возможность пересмотреть ряд значимых в эпидемиологическом отношении вопросов первичной переработки сырого молока, гигиенического контроля технологических процессов выработки различных видов молочной продукции, </a:t>
            </a:r>
            <a:r>
              <a:rPr lang="ru-RU" sz="2600" dirty="0" smtClean="0"/>
              <a:t>её </a:t>
            </a:r>
            <a:r>
              <a:rPr lang="ru-RU" sz="2600" dirty="0" smtClean="0"/>
              <a:t>транспортировки и </a:t>
            </a:r>
            <a:r>
              <a:rPr lang="ru-RU" sz="2600" dirty="0" smtClean="0"/>
              <a:t>хранения, а </a:t>
            </a:r>
            <a:r>
              <a:rPr lang="ru-RU" sz="2600" dirty="0" smtClean="0"/>
              <a:t>также гигиенического анализа и оценки потенциально-опасных факторов, влияющих на показатели качества и безопасности молочной продукции и </a:t>
            </a:r>
            <a:r>
              <a:rPr lang="ru-RU" sz="2600" dirty="0" smtClean="0"/>
              <a:t>расчёт </a:t>
            </a:r>
            <a:r>
              <a:rPr lang="ru-RU" sz="2600" dirty="0" smtClean="0"/>
              <a:t>потенциальных рисков для здоровья потребителя новых видов молочной продукции.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1" y="395416"/>
            <a:ext cx="8609534" cy="591476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3600" dirty="0" smtClean="0"/>
              <a:t>Поэтому изучение и </a:t>
            </a:r>
            <a:r>
              <a:rPr lang="ru-RU" sz="3600" dirty="0" smtClean="0"/>
              <a:t>поиск более совершенных методов гигиенической оценки потенциально-опасных факторов, воздействующих на качество и безопасность всех видов молочных продуктов, анализ результатов внедрения системы управления качеством с выявлением и обоснованием критических контрольных точек, а также  разработка мероприятий по их улучшению, не прекращается на заводе, несмотря на стабильность качества продукции.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5378560"/>
          </a:xfrm>
        </p:spPr>
        <p:txBody>
          <a:bodyPr/>
          <a:lstStyle/>
          <a:p>
            <a:r>
              <a:rPr lang="ru-RU" sz="2800" dirty="0" smtClean="0"/>
              <a:t>На предприятии широко применяется система производственного контроля, </a:t>
            </a:r>
            <a:r>
              <a:rPr lang="ru-RU" sz="2800" dirty="0" smtClean="0"/>
              <a:t>который предусматривает </a:t>
            </a:r>
            <a:r>
              <a:rPr lang="ru-RU" sz="2800" dirty="0" smtClean="0"/>
              <a:t>как входной контроль за поступающим </a:t>
            </a:r>
            <a:r>
              <a:rPr lang="ru-RU" sz="2800" dirty="0" smtClean="0"/>
              <a:t>сырьем, упаковочным и </a:t>
            </a:r>
            <a:r>
              <a:rPr lang="ru-RU" sz="2800" dirty="0" smtClean="0"/>
              <a:t>вспомогательным материалом, так и лабораторный контроль за </a:t>
            </a:r>
            <a:r>
              <a:rPr lang="ru-RU" sz="2800" dirty="0" smtClean="0"/>
              <a:t>технологическим</a:t>
            </a:r>
            <a:br>
              <a:rPr lang="ru-RU" sz="2800" dirty="0" smtClean="0"/>
            </a:br>
            <a:r>
              <a:rPr lang="ru-RU" sz="2800" dirty="0" smtClean="0"/>
              <a:t>			 </a:t>
            </a:r>
            <a:r>
              <a:rPr lang="ru-RU" sz="2800" dirty="0" smtClean="0"/>
              <a:t>процессом, качеством </a:t>
            </a:r>
            <a:r>
              <a:rPr lang="ru-RU" sz="2800" dirty="0" smtClean="0"/>
              <a:t>готовой 			продукции </a:t>
            </a:r>
            <a:r>
              <a:rPr lang="ru-RU" sz="2800" dirty="0" smtClean="0"/>
              <a:t>и </a:t>
            </a:r>
            <a:r>
              <a:rPr lang="ru-RU" sz="2800" dirty="0" smtClean="0"/>
              <a:t>условиями её хранения</a:t>
            </a:r>
            <a:r>
              <a:rPr lang="ru-RU" sz="2800" dirty="0" smtClean="0"/>
              <a:t> </a:t>
            </a:r>
            <a:r>
              <a:rPr lang="ru-RU" sz="2800" dirty="0" smtClean="0"/>
              <a:t>и </a:t>
            </a:r>
            <a:r>
              <a:rPr lang="ru-RU" sz="2800" dirty="0" smtClean="0"/>
              <a:t>реализации.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мишкинис\Desktop\презентация\_DSC23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658" y="3421705"/>
            <a:ext cx="4650937" cy="3003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45439525_win32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605_TF45439525.potx" id="{6D23CC2B-3B75-49FE-8DCD-75DC08722ABC}" vid="{D72B036A-01A9-4E1A-90B6-3EF7EFCB513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tf45439525_win32</Template>
  <TotalTime>0</TotalTime>
  <Words>875</Words>
  <Application>Microsoft Office PowerPoint</Application>
  <PresentationFormat>Произвольный</PresentationFormat>
  <Paragraphs>139</Paragraphs>
  <Slides>21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tf45439525_win32</vt:lpstr>
      <vt:lpstr> Производство качественной пищевой продукции как одно из основных условий соблюдения прав и законных интересов граждан в сфере защиты прав потребителей. Современные вызовы.</vt:lpstr>
      <vt:lpstr>Молочная промышленность – наиболее крупная и постоянно развивающаяся отрасль пищевой промышленности. По охвату потребителя занимает одно из ведущих мест. Происходящие фундаментальные социальные и экономические преобразования в стране и обществе повлияли на смену приоритетов, в том числе и в развитии молочной промышленности. </vt:lpstr>
      <vt:lpstr>ООО «Пискарёвский молзавод» на протяжении 55 лет поддерживает высокие стандарты качества выпускаемой продукции, ориентированной на самые широкие слои населения. На предприятии внедряются новые линии, выпускающие  разнообразные традиционные и новые виды молочной продукции с широким применением   совершенных технологических процессов.</vt:lpstr>
      <vt:lpstr>Главное богатство предприятия – стабильный и дружный коллектив специалистов высокой квалификации, работающий творчески, обладающий большим потенциалом, большинство из  которых работает  на предприятии четверть века  и более. </vt:lpstr>
      <vt:lpstr>На завод поступает сырое молоко из 18 хозяйств Ленинградской области в количестве 400 тонн в сутки. Это молоко имеет кислотность не выше 17-19ºТ, класс чистоты – первый, сорт – высший, количество соматических клеток не выше 300 тыс. в 1 мл, алкогольная проба – не менее 75º, температура при доставке – не выше +6ºС. Естественно молоко принимается только от здоровых животных. На молочных фермах с 2006 года внедрена система контроля качества ХАССП.  </vt:lpstr>
      <vt:lpstr>Контроль показателей молока при приемке осуществляется чаще, чем предусмотрено ГОСТами и Техническим Регламентом. Созданный на предприятии отдел по работе с Сельхозпроизводителями знает чем кормят и лечат коров, и  проводит  периодические  выездные проверки  на фермах.  </vt:lpstr>
      <vt:lpstr>На заводе внедрена система менеджмента безопасности пищевой продукции соответствии с требованиями ГОСТ Р ИСО 22 000. Эта сертифицированная система дала нашему предприятию возможность пересмотреть ряд значимых в эпидемиологическом отношении вопросов первичной переработки сырого молока, гигиенического контроля технологических процессов выработки различных видов молочной продукции, её транспортировки и хранения, а также гигиенического анализа и оценки потенциально-опасных факторов, влияющих на показатели качества и безопасности молочной продукции и расчёт потенциальных рисков для здоровья потребителя новых видов молочной продукции. </vt:lpstr>
      <vt:lpstr>Поэтому изучение и поиск более совершенных методов гигиенической оценки потенциально-опасных факторов, воздействующих на качество и безопасность всех видов молочных продуктов, анализ результатов внедрения системы управления качеством с выявлением и обоснованием критических контрольных точек, а также  разработка мероприятий по их улучшению, не прекращается на заводе, несмотря на стабильность качества продукции.   </vt:lpstr>
      <vt:lpstr>На предприятии широко применяется система производственного контроля, который предусматривает как входной контроль за поступающим сырьем, упаковочным и вспомогательным материалом, так и лабораторный контроль за технологическим     процессом, качеством готовой    продукции и условиями её хранения и реализации. </vt:lpstr>
      <vt:lpstr>Всё сырье, упаковка и вспомогательные материалы должны полностью удовлетворять производство по качеству.  Поэтому специалистами проводится большая работа по подбору поставщиков, контролю сырья при поступлении на завод и аудиторские проверки производств предприятий поставщиков. Эта работа даёт должный эффект и заметно влияет на качество поступающего сырья, упаковки и вспомогательных материалов.    </vt:lpstr>
      <vt:lpstr> </vt:lpstr>
      <vt:lpstr>Особое место в ассортименте Пискарёвского молочного завода занимает производство пробиотических и функциональных молочных продуктов, играющих большую роль в лечебно-профилактическом питании человека. Вырабатываемые функциональные молочные продукты  повышают адаптацию людей  различных возрастных групп к действию негативных внешних  и внутренних факторов.     </vt:lpstr>
      <vt:lpstr> </vt:lpstr>
      <vt:lpstr>Три ведущих продукта - ацидобифилин, биокефир и биоряженка сразу же завоевали популярность среди населения. Биомасса бифидобактерий адаптирована к молоку и вносится из расчета 10 млн живых  клеток на 1 мл продукта. Её развитие проходит  довольно интенсивно и  титр бифидофлоры не уменьшается в процессе хранения.      </vt:lpstr>
      <vt:lpstr> </vt:lpstr>
      <vt:lpstr>Сырое молоко, сухое молоко и масло, используемое для производства молочной продукции, сопровождается электронными ветеринарными сертификатами ГИС Меркурий. На каждую партию произведённой продукции оформляется производственный сертификат, а в каждую торговую точку отправляется транспортный сертификат.  Таким образом  обеспечивается  прослеживаемость от фермы до  полки магазина.        </vt:lpstr>
      <vt:lpstr> </vt:lpstr>
      <vt:lpstr>Для внедрения данной маркировки было закуплено дорогостоящее оборудование, изменен дизайн упаковочного материала. Общие расходы предприятия составили 60 млн. рублей – прямые, 20 млн. рублей – сопутствующие и 10 млн. рублей в месяц – постоянные  отчисления в  ГИС «Маркировка».        </vt:lpstr>
      <vt:lpstr> </vt:lpstr>
      <vt:lpstr>Огромную работу по выявлению фальсификатов проводят такие  Государственные органы, как Управление федеральной службы по надзору в сфере защиты прав потребителей и благополучия человека по Санкт-Петербургу, Северо-Западное межрегиональное управление Россельхознадзора, Управление ветеринарии Правительства Санкт-Петербурга. Надёжно стоит на страже интересов граждан ЦКК - СПб ГБУ центр контроля качества товаров, работ и услуг. Важную роль играют общественные организации по ЗПП, такие как «Общественный контроль». Залог успеха в их  совместной скоординированной работе.       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2022-09-26T10:55:16Z</dcterms:created>
  <dcterms:modified xsi:type="dcterms:W3CDTF">2022-09-27T08:41:20Z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